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3"/>
  </p:notesMasterIdLst>
  <p:sldIdLst>
    <p:sldId id="256" r:id="rId2"/>
    <p:sldId id="257" r:id="rId3"/>
    <p:sldId id="258" r:id="rId4"/>
    <p:sldId id="260" r:id="rId5"/>
    <p:sldId id="261" r:id="rId6"/>
    <p:sldId id="262" r:id="rId7"/>
    <p:sldId id="263" r:id="rId8"/>
    <p:sldId id="264" r:id="rId9"/>
    <p:sldId id="265" r:id="rId10"/>
    <p:sldId id="266" r:id="rId11"/>
    <p:sldId id="267" r:id="rId12"/>
  </p:sldIdLst>
  <p:sldSz cx="9144000" cy="5143500" type="screen16x9"/>
  <p:notesSz cx="6858000" cy="9144000"/>
  <p:embeddedFontLst>
    <p:embeddedFont>
      <p:font typeface="Nunito" panose="020F0502020204030204" pitchFamily="2" charset="0"/>
      <p:bold r:id="rId14"/>
      <p:boldItalic r:id="rId15"/>
    </p:embeddedFont>
    <p:embeddedFont>
      <p:font typeface="Playwrite ES" panose="020B0604020202020204" charset="0"/>
      <p:regular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7" d="100"/>
          <a:sy n="77" d="100"/>
        </p:scale>
        <p:origin x="710" y="6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3f979974967_1_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3f979974967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Notes:</a:t>
            </a:r>
            <a:endParaRPr/>
          </a:p>
          <a:p>
            <a:pPr marL="0" lvl="0" indent="0" algn="l" rtl="0">
              <a:spcBef>
                <a:spcPts val="0"/>
              </a:spcBef>
              <a:spcAft>
                <a:spcPts val="0"/>
              </a:spcAft>
              <a:buNone/>
            </a:pPr>
            <a:r>
              <a:rPr lang="en-US"/>
              <a:t>Have this in presentation view. When you are ready to begin, advance to next slide. the </a:t>
            </a:r>
            <a:r>
              <a:rPr lang="en-US" sz="1400" b="1">
                <a:highlight>
                  <a:schemeClr val="accent4"/>
                </a:highlight>
              </a:rPr>
              <a:t>Title 1 office video will automatically play</a:t>
            </a:r>
            <a:endParaRPr sz="1400" b="1">
              <a:highlight>
                <a:schemeClr val="accent4"/>
              </a:highlight>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3f979974967_1_6: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3f979974967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This will play automatically while in presentation view.</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f979974967_1_101: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f979974967_1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400">
                <a:solidFill>
                  <a:schemeClr val="dk1"/>
                </a:solidFill>
              </a:rPr>
              <a:t>Speaker Notes:</a:t>
            </a:r>
            <a:endParaRPr sz="1400">
              <a:solidFill>
                <a:schemeClr val="dk1"/>
              </a:solidFill>
            </a:endParaRPr>
          </a:p>
          <a:p>
            <a:pPr marL="0" lvl="0" indent="0" algn="l" rtl="0">
              <a:spcBef>
                <a:spcPts val="0"/>
              </a:spcBef>
              <a:spcAft>
                <a:spcPts val="0"/>
              </a:spcAft>
              <a:buClr>
                <a:schemeClr val="dk1"/>
              </a:buClr>
              <a:buSzPts val="1100"/>
              <a:buFont typeface="Arial"/>
              <a:buNone/>
            </a:pPr>
            <a:r>
              <a:rPr lang="en-US" sz="1400">
                <a:solidFill>
                  <a:schemeClr val="dk1"/>
                </a:solidFill>
              </a:rPr>
              <a:t>Welcome families and give introductions of school leadership as well as Title 1 lead teacher.</a:t>
            </a:r>
            <a:endParaRPr sz="1400">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h68a345aae36f3984_0_1:notes"/>
          <p:cNvSpPr>
            <a:spLocks noGrp="1" noRot="1" noChangeAspect="1"/>
          </p:cNvSpPr>
          <p:nvPr>
            <p:ph type="sldImg" idx="2"/>
          </p:nvPr>
        </p:nvSpPr>
        <p:spPr>
          <a:xfrm>
            <a:off x="-500000" y="0"/>
            <a:ext cx="39999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3" name="Google Shape;123;h68a345aae36f3984_0_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Speaker Notes: </a:t>
            </a:r>
            <a:endParaRPr/>
          </a:p>
          <a:p>
            <a:pPr marL="0" lvl="0" indent="0" algn="l" rtl="0">
              <a:spcBef>
                <a:spcPts val="0"/>
              </a:spcBef>
              <a:spcAft>
                <a:spcPts val="0"/>
              </a:spcAft>
              <a:buNone/>
            </a:pPr>
            <a:r>
              <a:rPr lang="en-US"/>
              <a:t>Discuss your school’s title 1 budget.</a:t>
            </a:r>
            <a:endParaRPr/>
          </a:p>
          <a:p>
            <a:pPr marL="0" lvl="0" indent="0" algn="l" rtl="0">
              <a:spcBef>
                <a:spcPts val="0"/>
              </a:spcBef>
              <a:spcAft>
                <a:spcPts val="0"/>
              </a:spcAft>
              <a:buNone/>
            </a:pPr>
            <a:endParaRPr/>
          </a:p>
          <a:p>
            <a:pPr marL="0" lvl="0" indent="0" algn="l" rtl="0">
              <a:spcBef>
                <a:spcPts val="0"/>
              </a:spcBef>
              <a:spcAft>
                <a:spcPts val="0"/>
              </a:spcAft>
              <a:buNone/>
            </a:pPr>
            <a:r>
              <a:rPr lang="en-US"/>
              <a:t>Note: </a:t>
            </a:r>
            <a:r>
              <a:rPr lang="en-US" i="1">
                <a:solidFill>
                  <a:srgbClr val="CC0000"/>
                </a:solidFill>
              </a:rPr>
              <a:t>Include a screenshot of the basic budget on slide. The PFE budget will be discussed in another section.</a:t>
            </a:r>
            <a:endParaRPr i="1">
              <a:solidFill>
                <a:srgbClr val="CC0000"/>
              </a:solidFill>
            </a:endParaRPr>
          </a:p>
        </p:txBody>
      </p:sp>
      <p:sp>
        <p:nvSpPr>
          <p:cNvPr id="124" name="Google Shape;124;h68a345aae36f3984_0_1:notes"/>
          <p:cNvSpPr txBox="1">
            <a:spLocks noGrp="1"/>
          </p:cNvSpPr>
          <p:nvPr>
            <p:ph type="sldNum" idx="12"/>
          </p:nvPr>
        </p:nvSpPr>
        <p:spPr>
          <a:xfrm>
            <a:off x="0" y="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3:notes"/>
          <p:cNvSpPr>
            <a:spLocks noGrp="1" noRot="1" noChangeAspect="1"/>
          </p:cNvSpPr>
          <p:nvPr>
            <p:ph type="sldImg" idx="2"/>
          </p:nvPr>
        </p:nvSpPr>
        <p:spPr>
          <a:xfrm>
            <a:off x="-500000" y="0"/>
            <a:ext cx="39999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3" name="Google Shape;133;p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Speaker Notes: Discuss how your school uses the title 1 funds to support any of the areas.</a:t>
            </a:r>
            <a:endParaRPr/>
          </a:p>
          <a:p>
            <a:pPr marL="0" lvl="0" indent="0" algn="l" rtl="0">
              <a:spcBef>
                <a:spcPts val="0"/>
              </a:spcBef>
              <a:spcAft>
                <a:spcPts val="0"/>
              </a:spcAft>
              <a:buNone/>
            </a:pPr>
            <a:r>
              <a:rPr lang="en-US"/>
              <a:t>Note: </a:t>
            </a:r>
            <a:r>
              <a:rPr lang="en-US" i="1">
                <a:solidFill>
                  <a:srgbClr val="CC0000"/>
                </a:solidFill>
              </a:rPr>
              <a:t>Look at budgets for items that are paid for with Title 1 funds.</a:t>
            </a:r>
            <a:endParaRPr i="1">
              <a:solidFill>
                <a:srgbClr val="CC0000"/>
              </a:solidFill>
            </a:endParaRPr>
          </a:p>
        </p:txBody>
      </p:sp>
      <p:sp>
        <p:nvSpPr>
          <p:cNvPr id="134" name="Google Shape;134;p3:notes"/>
          <p:cNvSpPr txBox="1">
            <a:spLocks noGrp="1"/>
          </p:cNvSpPr>
          <p:nvPr>
            <p:ph type="sldNum" idx="12"/>
          </p:nvPr>
        </p:nvSpPr>
        <p:spPr>
          <a:xfrm>
            <a:off x="0" y="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4:notes"/>
          <p:cNvSpPr>
            <a:spLocks noGrp="1" noRot="1" noChangeAspect="1"/>
          </p:cNvSpPr>
          <p:nvPr>
            <p:ph type="sldImg" idx="2"/>
          </p:nvPr>
        </p:nvSpPr>
        <p:spPr>
          <a:xfrm>
            <a:off x="-500000" y="0"/>
            <a:ext cx="39999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6" name="Google Shape;156;p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Speaker Notes: Discuss school improvement goals and customize to specific goals and activities in your school’s budget.</a:t>
            </a:r>
            <a:endParaRPr/>
          </a:p>
          <a:p>
            <a:pPr marL="0" lvl="0" indent="0" algn="l" rtl="0">
              <a:spcBef>
                <a:spcPts val="0"/>
              </a:spcBef>
              <a:spcAft>
                <a:spcPts val="0"/>
              </a:spcAft>
              <a:buNone/>
            </a:pPr>
            <a:r>
              <a:rPr lang="en-US"/>
              <a:t>Note:</a:t>
            </a:r>
            <a:r>
              <a:rPr lang="en-US" i="1">
                <a:solidFill>
                  <a:srgbClr val="CC0000"/>
                </a:solidFill>
              </a:rPr>
              <a:t> Look at SIP</a:t>
            </a:r>
            <a:endParaRPr i="1">
              <a:solidFill>
                <a:srgbClr val="CC0000"/>
              </a:solidFill>
            </a:endParaRPr>
          </a:p>
        </p:txBody>
      </p:sp>
      <p:sp>
        <p:nvSpPr>
          <p:cNvPr id="157" name="Google Shape;157;p4:notes"/>
          <p:cNvSpPr txBox="1">
            <a:spLocks noGrp="1"/>
          </p:cNvSpPr>
          <p:nvPr>
            <p:ph type="sldNum" idx="12"/>
          </p:nvPr>
        </p:nvSpPr>
        <p:spPr>
          <a:xfrm>
            <a:off x="0" y="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5:notes"/>
          <p:cNvSpPr>
            <a:spLocks noGrp="1" noRot="1" noChangeAspect="1"/>
          </p:cNvSpPr>
          <p:nvPr>
            <p:ph type="sldImg" idx="2"/>
          </p:nvPr>
        </p:nvSpPr>
        <p:spPr>
          <a:xfrm>
            <a:off x="-500000" y="0"/>
            <a:ext cx="39999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1" name="Google Shape;171;p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Speaker Notes:</a:t>
            </a:r>
            <a:endParaRPr/>
          </a:p>
          <a:p>
            <a:pPr marL="0" lvl="0" indent="0" algn="l" rtl="0">
              <a:spcBef>
                <a:spcPts val="0"/>
              </a:spcBef>
              <a:spcAft>
                <a:spcPts val="0"/>
              </a:spcAft>
              <a:buNone/>
            </a:pPr>
            <a:r>
              <a:rPr lang="en-US"/>
              <a:t>Discuss parent &amp; family engagement plan and specific activities the school will have this year.</a:t>
            </a:r>
            <a:endParaRPr/>
          </a:p>
          <a:p>
            <a:pPr marL="0" lvl="0" indent="0" algn="l" rtl="0">
              <a:spcBef>
                <a:spcPts val="0"/>
              </a:spcBef>
              <a:spcAft>
                <a:spcPts val="0"/>
              </a:spcAft>
              <a:buNone/>
            </a:pPr>
            <a:r>
              <a:rPr lang="en-US"/>
              <a:t>Note:</a:t>
            </a:r>
            <a:r>
              <a:rPr lang="en-US" i="1">
                <a:solidFill>
                  <a:srgbClr val="CC0000"/>
                </a:solidFill>
              </a:rPr>
              <a:t> Look at School’s PFE Plan and PFE budget.</a:t>
            </a:r>
            <a:endParaRPr i="1">
              <a:solidFill>
                <a:srgbClr val="CC0000"/>
              </a:solidFill>
            </a:endParaRPr>
          </a:p>
        </p:txBody>
      </p:sp>
      <p:sp>
        <p:nvSpPr>
          <p:cNvPr id="172" name="Google Shape;172;p5:notes"/>
          <p:cNvSpPr txBox="1">
            <a:spLocks noGrp="1"/>
          </p:cNvSpPr>
          <p:nvPr>
            <p:ph type="sldNum" idx="12"/>
          </p:nvPr>
        </p:nvSpPr>
        <p:spPr>
          <a:xfrm>
            <a:off x="0" y="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6:notes"/>
          <p:cNvSpPr>
            <a:spLocks noGrp="1" noRot="1" noChangeAspect="1"/>
          </p:cNvSpPr>
          <p:nvPr>
            <p:ph type="sldImg" idx="2"/>
          </p:nvPr>
        </p:nvSpPr>
        <p:spPr>
          <a:xfrm>
            <a:off x="-500000" y="0"/>
            <a:ext cx="39999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6" name="Google Shape;186;p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Speaker Notes: </a:t>
            </a:r>
            <a:endParaRPr/>
          </a:p>
          <a:p>
            <a:pPr marL="0" lvl="0" indent="0" algn="l" rtl="0">
              <a:spcBef>
                <a:spcPts val="0"/>
              </a:spcBef>
              <a:spcAft>
                <a:spcPts val="0"/>
              </a:spcAft>
              <a:buNone/>
            </a:pPr>
            <a:r>
              <a:rPr lang="en-US"/>
              <a:t>Discuss each section of the home-school compact. Enter the information from your school’s current compact.</a:t>
            </a:r>
            <a:endParaRPr/>
          </a:p>
          <a:p>
            <a:pPr marL="0" lvl="0" indent="0" algn="l" rtl="0">
              <a:spcBef>
                <a:spcPts val="0"/>
              </a:spcBef>
              <a:spcAft>
                <a:spcPts val="0"/>
              </a:spcAft>
              <a:buNone/>
            </a:pPr>
            <a:r>
              <a:rPr lang="en-US"/>
              <a:t>Note: </a:t>
            </a:r>
            <a:r>
              <a:rPr lang="en-US" i="1">
                <a:solidFill>
                  <a:srgbClr val="CC0000"/>
                </a:solidFill>
              </a:rPr>
              <a:t>Look at Compact.</a:t>
            </a:r>
            <a:endParaRPr i="1">
              <a:solidFill>
                <a:srgbClr val="CC0000"/>
              </a:solidFill>
            </a:endParaRPr>
          </a:p>
        </p:txBody>
      </p:sp>
      <p:sp>
        <p:nvSpPr>
          <p:cNvPr id="187" name="Google Shape;187;p6:notes"/>
          <p:cNvSpPr txBox="1">
            <a:spLocks noGrp="1"/>
          </p:cNvSpPr>
          <p:nvPr>
            <p:ph type="sldNum" idx="12"/>
          </p:nvPr>
        </p:nvSpPr>
        <p:spPr>
          <a:xfrm>
            <a:off x="0" y="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7:notes"/>
          <p:cNvSpPr>
            <a:spLocks noGrp="1" noRot="1" noChangeAspect="1"/>
          </p:cNvSpPr>
          <p:nvPr>
            <p:ph type="sldImg" idx="2"/>
          </p:nvPr>
        </p:nvSpPr>
        <p:spPr>
          <a:xfrm>
            <a:off x="-500000" y="0"/>
            <a:ext cx="39999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1" name="Google Shape;201;p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Speaker Notes: </a:t>
            </a:r>
            <a:endParaRPr/>
          </a:p>
          <a:p>
            <a:pPr marL="0" lvl="0" indent="0" algn="l" rtl="0">
              <a:spcBef>
                <a:spcPts val="0"/>
              </a:spcBef>
              <a:spcAft>
                <a:spcPts val="0"/>
              </a:spcAft>
              <a:buNone/>
            </a:pPr>
            <a:r>
              <a:rPr lang="en-US"/>
              <a:t>Discuss parent the Parent and Family Resource notebook(including that it is located in the front office) and the school’s resource area(where it is located in the school and check out process).</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r>
              <a:rPr lang="en-US"/>
              <a:t> Note: </a:t>
            </a:r>
            <a:r>
              <a:rPr lang="en-US" i="1">
                <a:solidFill>
                  <a:srgbClr val="CC0000"/>
                </a:solidFill>
              </a:rPr>
              <a:t>Have items from the resource area on display for the families to view, and check out if possible. If items can not be brought in, have pictures on presentation of items.</a:t>
            </a:r>
            <a:endParaRPr i="1">
              <a:solidFill>
                <a:srgbClr val="CC0000"/>
              </a:solidFill>
            </a:endParaRPr>
          </a:p>
        </p:txBody>
      </p:sp>
      <p:sp>
        <p:nvSpPr>
          <p:cNvPr id="202" name="Google Shape;202;p7:notes"/>
          <p:cNvSpPr txBox="1">
            <a:spLocks noGrp="1"/>
          </p:cNvSpPr>
          <p:nvPr>
            <p:ph type="sldNum" idx="12"/>
          </p:nvPr>
        </p:nvSpPr>
        <p:spPr>
          <a:xfrm>
            <a:off x="0" y="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8:notes"/>
          <p:cNvSpPr>
            <a:spLocks noGrp="1" noRot="1" noChangeAspect="1"/>
          </p:cNvSpPr>
          <p:nvPr>
            <p:ph type="sldImg" idx="2"/>
          </p:nvPr>
        </p:nvSpPr>
        <p:spPr>
          <a:xfrm>
            <a:off x="-500000" y="0"/>
            <a:ext cx="39999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6" name="Google Shape;216;p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Speaker Notes:</a:t>
            </a:r>
            <a:endParaRPr/>
          </a:p>
          <a:p>
            <a:pPr marL="0" lvl="0" indent="0" algn="l" rtl="0">
              <a:spcBef>
                <a:spcPts val="0"/>
              </a:spcBef>
              <a:spcAft>
                <a:spcPts val="0"/>
              </a:spcAft>
              <a:buNone/>
            </a:pPr>
            <a:r>
              <a:rPr lang="en-US"/>
              <a:t>Field any questions, then share contact information for Admin and Lead Teacher</a:t>
            </a:r>
            <a:endParaRPr/>
          </a:p>
        </p:txBody>
      </p:sp>
      <p:sp>
        <p:nvSpPr>
          <p:cNvPr id="217" name="Google Shape;217;p8:notes"/>
          <p:cNvSpPr txBox="1">
            <a:spLocks noGrp="1"/>
          </p:cNvSpPr>
          <p:nvPr>
            <p:ph type="sldNum" idx="12"/>
          </p:nvPr>
        </p:nvSpPr>
        <p:spPr>
          <a:xfrm>
            <a:off x="0" y="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f5fa935ce6_0_717:notes"/>
          <p:cNvSpPr>
            <a:spLocks noGrp="1" noRot="1" noChangeAspect="1"/>
          </p:cNvSpPr>
          <p:nvPr>
            <p:ph type="sldImg" idx="2"/>
          </p:nvPr>
        </p:nvSpPr>
        <p:spPr>
          <a:xfrm>
            <a:off x="-500000" y="0"/>
            <a:ext cx="39999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8" name="Google Shape;228;g3f5fa935ce6_0_71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Speaker Notes:</a:t>
            </a:r>
            <a:endParaRPr/>
          </a:p>
          <a:p>
            <a:pPr marL="0" lvl="0" indent="0" algn="l" rtl="0">
              <a:spcBef>
                <a:spcPts val="0"/>
              </a:spcBef>
              <a:spcAft>
                <a:spcPts val="0"/>
              </a:spcAft>
              <a:buNone/>
            </a:pPr>
            <a:r>
              <a:rPr lang="en-US"/>
              <a:t>Have attendees complete parent survey(print or digital version).</a:t>
            </a:r>
            <a:endParaRPr/>
          </a:p>
        </p:txBody>
      </p:sp>
      <p:sp>
        <p:nvSpPr>
          <p:cNvPr id="229" name="Google Shape;229;g3f5fa935ce6_0_717:notes"/>
          <p:cNvSpPr txBox="1">
            <a:spLocks noGrp="1"/>
          </p:cNvSpPr>
          <p:nvPr>
            <p:ph type="sldNum" idx="12"/>
          </p:nvPr>
        </p:nvSpPr>
        <p:spPr>
          <a:xfrm>
            <a:off x="0" y="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2"/>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4" name="Google Shape;14;p2"/>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3"/>
          <p:cNvSpPr txBox="1">
            <a:spLocks noGrp="1"/>
          </p:cNvSpPr>
          <p:nvPr>
            <p:ph type="ctrTitle"/>
          </p:nvPr>
        </p:nvSpPr>
        <p:spPr>
          <a:xfrm>
            <a:off x="685800" y="1597819"/>
            <a:ext cx="7772400" cy="11025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subTitle" idx="1"/>
          </p:nvPr>
        </p:nvSpPr>
        <p:spPr>
          <a:xfrm>
            <a:off x="1371600" y="2914650"/>
            <a:ext cx="6400800" cy="1314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0" name="Google Shape;20;p3"/>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722313" y="3305175"/>
            <a:ext cx="7772400" cy="10215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722313" y="2180035"/>
            <a:ext cx="7772400" cy="1125000"/>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26" name="Google Shape;26;p4"/>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
          <p:cNvSpPr txBox="1">
            <a:spLocks noGrp="1"/>
          </p:cNvSpPr>
          <p:nvPr>
            <p:ph type="body" idx="1"/>
          </p:nvPr>
        </p:nvSpPr>
        <p:spPr>
          <a:xfrm>
            <a:off x="457200" y="1200150"/>
            <a:ext cx="4038600" cy="3394500"/>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2" name="Google Shape;32;p5"/>
          <p:cNvSpPr txBox="1">
            <a:spLocks noGrp="1"/>
          </p:cNvSpPr>
          <p:nvPr>
            <p:ph type="body" idx="2"/>
          </p:nvPr>
        </p:nvSpPr>
        <p:spPr>
          <a:xfrm>
            <a:off x="4648200" y="1200150"/>
            <a:ext cx="4038600" cy="3394500"/>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3" name="Google Shape;33;p5"/>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457200" y="1151335"/>
            <a:ext cx="4040100" cy="479700"/>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39" name="Google Shape;39;p6"/>
          <p:cNvSpPr txBox="1">
            <a:spLocks noGrp="1"/>
          </p:cNvSpPr>
          <p:nvPr>
            <p:ph type="body" idx="2"/>
          </p:nvPr>
        </p:nvSpPr>
        <p:spPr>
          <a:xfrm>
            <a:off x="457200" y="1631156"/>
            <a:ext cx="4040100" cy="2963400"/>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0" name="Google Shape;40;p6"/>
          <p:cNvSpPr txBox="1">
            <a:spLocks noGrp="1"/>
          </p:cNvSpPr>
          <p:nvPr>
            <p:ph type="body" idx="3"/>
          </p:nvPr>
        </p:nvSpPr>
        <p:spPr>
          <a:xfrm>
            <a:off x="4645025" y="1151335"/>
            <a:ext cx="4041900" cy="479700"/>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1" name="Google Shape;41;p6"/>
          <p:cNvSpPr txBox="1">
            <a:spLocks noGrp="1"/>
          </p:cNvSpPr>
          <p:nvPr>
            <p:ph type="body" idx="4"/>
          </p:nvPr>
        </p:nvSpPr>
        <p:spPr>
          <a:xfrm>
            <a:off x="4645025" y="1631156"/>
            <a:ext cx="4041900" cy="2963400"/>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2" name="Google Shape;42;p6"/>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04788"/>
            <a:ext cx="3008400" cy="8715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3575050" y="204788"/>
            <a:ext cx="5111700" cy="4389900"/>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457200" y="1076325"/>
            <a:ext cx="3008400" cy="3518400"/>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9"/>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3600450"/>
            <a:ext cx="5486400" cy="4251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1792288" y="459581"/>
            <a:ext cx="5486400" cy="3086100"/>
          </a:xfrm>
          <a:prstGeom prst="rect">
            <a:avLst/>
          </a:prstGeom>
          <a:noFill/>
          <a:ln>
            <a:noFill/>
          </a:ln>
        </p:spPr>
      </p:sp>
      <p:sp>
        <p:nvSpPr>
          <p:cNvPr id="64" name="Google Shape;64;p10"/>
          <p:cNvSpPr txBox="1">
            <a:spLocks noGrp="1"/>
          </p:cNvSpPr>
          <p:nvPr>
            <p:ph type="body" idx="1"/>
          </p:nvPr>
        </p:nvSpPr>
        <p:spPr>
          <a:xfrm>
            <a:off x="1792288" y="4025504"/>
            <a:ext cx="5486400" cy="603600"/>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0"/>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2874750" y="-1217400"/>
            <a:ext cx="3394500"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5463750" y="1371629"/>
            <a:ext cx="4388700"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272750" y="-609572"/>
            <a:ext cx="4388700"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Generated (g3f68a1d7a8f_66_0)">
  <p:cSld name="Generated (g3f68a1d7a8f_66_0)">
    <p:spTree>
      <p:nvGrpSpPr>
        <p:cNvPr id="1" name="Shape 8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200150"/>
            <a:ext cx="8229600" cy="3394500"/>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4767263"/>
            <a:ext cx="2133600" cy="2739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4767263"/>
            <a:ext cx="2895600" cy="2739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4767263"/>
            <a:ext cx="213360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drive.google.com/file/d/1bswToEgvYpLjY0IDlgp0nyWIbMwiHAvk/view"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hyperlink" Target="mailto:S.MOSLEY@ORSH.NET"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4"/>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5" title="Title 1 Resource Fair &amp; Family Kickoff Intro Video.mp4">
            <a:hlinkClick r:id="rId3"/>
          </p:cNvPr>
          <p:cNvPicPr preferRelativeResize="0"/>
          <p:nvPr/>
        </p:nvPicPr>
        <p:blipFill>
          <a:blip r:embed="rId4">
            <a:alphaModFix/>
          </a:blip>
          <a:stretch>
            <a:fillRect/>
          </a:stretch>
        </p:blipFill>
        <p:spPr>
          <a:xfrm>
            <a:off x="17" y="0"/>
            <a:ext cx="9143981" cy="5143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10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6"/>
          <p:cNvSpPr txBox="1"/>
          <p:nvPr/>
        </p:nvSpPr>
        <p:spPr>
          <a:xfrm>
            <a:off x="571500" y="476250"/>
            <a:ext cx="8001000" cy="666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3600" b="1">
                <a:solidFill>
                  <a:srgbClr val="1E3A8A"/>
                </a:solidFill>
                <a:latin typeface="Playwrite ES"/>
                <a:ea typeface="Playwrite ES"/>
                <a:cs typeface="Playwrite ES"/>
                <a:sym typeface="Playwrite ES"/>
              </a:rPr>
              <a:t>Our School’s Title I Program</a:t>
            </a:r>
            <a:endParaRPr sz="3600" b="1">
              <a:solidFill>
                <a:srgbClr val="1E3A8A"/>
              </a:solidFill>
              <a:latin typeface="Playwrite ES"/>
              <a:ea typeface="Playwrite ES"/>
              <a:cs typeface="Playwrite ES"/>
              <a:sym typeface="Playwrite ES"/>
            </a:endParaRPr>
          </a:p>
        </p:txBody>
      </p:sp>
      <p:grpSp>
        <p:nvGrpSpPr>
          <p:cNvPr id="95" name="Google Shape;95;p16"/>
          <p:cNvGrpSpPr/>
          <p:nvPr/>
        </p:nvGrpSpPr>
        <p:grpSpPr>
          <a:xfrm>
            <a:off x="427950" y="1371600"/>
            <a:ext cx="3429000" cy="762000"/>
            <a:chOff x="0" y="0"/>
            <a:chExt cx="3429000" cy="762000"/>
          </a:xfrm>
        </p:grpSpPr>
        <p:sp>
          <p:nvSpPr>
            <p:cNvPr id="96" name="Google Shape;96;p16"/>
            <p:cNvSpPr/>
            <p:nvPr/>
          </p:nvSpPr>
          <p:spPr>
            <a:xfrm>
              <a:off x="0" y="0"/>
              <a:ext cx="3429000" cy="762000"/>
            </a:xfrm>
            <a:prstGeom prst="roundRect">
              <a:avLst>
                <a:gd name="adj" fmla="val 15000"/>
              </a:avLst>
            </a:prstGeom>
            <a:solidFill>
              <a:srgbClr val="FFFFFF"/>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7" name="Google Shape;97;p16"/>
            <p:cNvSpPr/>
            <p:nvPr/>
          </p:nvSpPr>
          <p:spPr>
            <a:xfrm>
              <a:off x="152400" y="152400"/>
              <a:ext cx="457200" cy="457200"/>
            </a:xfrm>
            <a:prstGeom prst="ellipse">
              <a:avLst/>
            </a:prstGeom>
            <a:solidFill>
              <a:srgbClr val="CCCCCC"/>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8" name="Google Shape;98;p16"/>
            <p:cNvSpPr txBox="1"/>
            <p:nvPr/>
          </p:nvSpPr>
          <p:spPr>
            <a:xfrm>
              <a:off x="152400" y="152410"/>
              <a:ext cx="457200" cy="45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2000">
                  <a:solidFill>
                    <a:schemeClr val="dk1"/>
                  </a:solidFill>
                  <a:latin typeface="Material Icons"/>
                  <a:ea typeface="Material Icons"/>
                  <a:cs typeface="Material Icons"/>
                  <a:sym typeface="Material Icons"/>
                </a:rPr>
                <a:t>person</a:t>
              </a:r>
              <a:endParaRPr sz="2000">
                <a:solidFill>
                  <a:schemeClr val="dk1"/>
                </a:solidFill>
                <a:latin typeface="Material Icons"/>
                <a:ea typeface="Material Icons"/>
                <a:cs typeface="Material Icons"/>
                <a:sym typeface="Material Icons"/>
              </a:endParaRPr>
            </a:p>
          </p:txBody>
        </p:sp>
        <p:sp>
          <p:nvSpPr>
            <p:cNvPr id="99" name="Google Shape;99;p16"/>
            <p:cNvSpPr txBox="1"/>
            <p:nvPr/>
          </p:nvSpPr>
          <p:spPr>
            <a:xfrm>
              <a:off x="762000" y="95250"/>
              <a:ext cx="2476500" cy="571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800" b="1">
                  <a:solidFill>
                    <a:srgbClr val="1E293B"/>
                  </a:solidFill>
                  <a:latin typeface="Nunito"/>
                  <a:ea typeface="Nunito"/>
                  <a:cs typeface="Nunito"/>
                  <a:sym typeface="Nunito"/>
                </a:rPr>
                <a:t>Principal</a:t>
              </a:r>
              <a:endParaRPr sz="1800" b="1">
                <a:solidFill>
                  <a:srgbClr val="1E293B"/>
                </a:solidFill>
                <a:latin typeface="Nunito"/>
                <a:ea typeface="Nunito"/>
                <a:cs typeface="Nunito"/>
                <a:sym typeface="Nunito"/>
              </a:endParaRPr>
            </a:p>
          </p:txBody>
        </p:sp>
      </p:grpSp>
      <p:grpSp>
        <p:nvGrpSpPr>
          <p:cNvPr id="100" name="Google Shape;100;p16"/>
          <p:cNvGrpSpPr/>
          <p:nvPr/>
        </p:nvGrpSpPr>
        <p:grpSpPr>
          <a:xfrm>
            <a:off x="457850" y="2865325"/>
            <a:ext cx="3429000" cy="762000"/>
            <a:chOff x="0" y="0"/>
            <a:chExt cx="3429000" cy="762000"/>
          </a:xfrm>
        </p:grpSpPr>
        <p:sp>
          <p:nvSpPr>
            <p:cNvPr id="101" name="Google Shape;101;p16"/>
            <p:cNvSpPr/>
            <p:nvPr/>
          </p:nvSpPr>
          <p:spPr>
            <a:xfrm>
              <a:off x="0" y="0"/>
              <a:ext cx="3429000" cy="762000"/>
            </a:xfrm>
            <a:prstGeom prst="roundRect">
              <a:avLst>
                <a:gd name="adj" fmla="val 15000"/>
              </a:avLst>
            </a:prstGeom>
            <a:solidFill>
              <a:srgbClr val="FFFFFF"/>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02" name="Google Shape;102;p16"/>
            <p:cNvSpPr/>
            <p:nvPr/>
          </p:nvSpPr>
          <p:spPr>
            <a:xfrm>
              <a:off x="152400" y="152400"/>
              <a:ext cx="457200" cy="457200"/>
            </a:xfrm>
            <a:prstGeom prst="ellipse">
              <a:avLst/>
            </a:prstGeom>
            <a:solidFill>
              <a:srgbClr val="EFF6FF"/>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03" name="Google Shape;103;p16"/>
            <p:cNvSpPr txBox="1"/>
            <p:nvPr/>
          </p:nvSpPr>
          <p:spPr>
            <a:xfrm>
              <a:off x="152400" y="209560"/>
              <a:ext cx="457200" cy="4572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2000">
                  <a:solidFill>
                    <a:srgbClr val="1E3A8A"/>
                  </a:solidFill>
                  <a:latin typeface="Material Icons"/>
                  <a:ea typeface="Material Icons"/>
                  <a:cs typeface="Material Icons"/>
                  <a:sym typeface="Material Icons"/>
                </a:rPr>
                <a:t>assignment</a:t>
              </a:r>
              <a:endParaRPr sz="2000">
                <a:solidFill>
                  <a:srgbClr val="1E3A8A"/>
                </a:solidFill>
                <a:latin typeface="Material Icons"/>
                <a:ea typeface="Material Icons"/>
                <a:cs typeface="Material Icons"/>
                <a:sym typeface="Material Icons"/>
              </a:endParaRPr>
            </a:p>
          </p:txBody>
        </p:sp>
        <p:sp>
          <p:nvSpPr>
            <p:cNvPr id="104" name="Google Shape;104;p16"/>
            <p:cNvSpPr txBox="1"/>
            <p:nvPr/>
          </p:nvSpPr>
          <p:spPr>
            <a:xfrm>
              <a:off x="762000" y="95250"/>
              <a:ext cx="2476500" cy="571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800" b="1">
                  <a:solidFill>
                    <a:srgbClr val="1E293B"/>
                  </a:solidFill>
                  <a:latin typeface="Nunito"/>
                  <a:ea typeface="Nunito"/>
                  <a:cs typeface="Nunito"/>
                  <a:sym typeface="Nunito"/>
                </a:rPr>
                <a:t>Program Type</a:t>
              </a:r>
              <a:endParaRPr sz="1800" b="1">
                <a:solidFill>
                  <a:srgbClr val="1E293B"/>
                </a:solidFill>
                <a:latin typeface="Nunito"/>
                <a:ea typeface="Nunito"/>
                <a:cs typeface="Nunito"/>
                <a:sym typeface="Nunito"/>
              </a:endParaRPr>
            </a:p>
          </p:txBody>
        </p:sp>
      </p:grpSp>
      <p:sp>
        <p:nvSpPr>
          <p:cNvPr id="105" name="Google Shape;105;p16"/>
          <p:cNvSpPr txBox="1"/>
          <p:nvPr/>
        </p:nvSpPr>
        <p:spPr>
          <a:xfrm>
            <a:off x="487775" y="2142604"/>
            <a:ext cx="3484800" cy="66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chemeClr val="dk1"/>
                </a:solidFill>
                <a:latin typeface="Calibri"/>
                <a:ea typeface="Calibri"/>
                <a:cs typeface="Calibri"/>
                <a:sym typeface="Calibri"/>
              </a:rPr>
              <a:t>SARAH MOSLEY</a:t>
            </a:r>
            <a:endParaRPr sz="1800">
              <a:solidFill>
                <a:schemeClr val="dk1"/>
              </a:solidFill>
              <a:latin typeface="Calibri"/>
              <a:ea typeface="Calibri"/>
              <a:cs typeface="Calibri"/>
              <a:sym typeface="Calibri"/>
            </a:endParaRPr>
          </a:p>
        </p:txBody>
      </p:sp>
      <p:sp>
        <p:nvSpPr>
          <p:cNvPr id="106" name="Google Shape;106;p16"/>
          <p:cNvSpPr txBox="1"/>
          <p:nvPr/>
        </p:nvSpPr>
        <p:spPr>
          <a:xfrm>
            <a:off x="517675" y="3657603"/>
            <a:ext cx="3484800" cy="66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chemeClr val="dk1"/>
                </a:solidFill>
                <a:latin typeface="Calibri"/>
                <a:ea typeface="Calibri"/>
                <a:cs typeface="Calibri"/>
                <a:sym typeface="Calibri"/>
              </a:rPr>
              <a:t>School-Wide </a:t>
            </a:r>
            <a:endParaRPr sz="1800">
              <a:solidFill>
                <a:schemeClr val="dk1"/>
              </a:solidFill>
              <a:latin typeface="Calibri"/>
              <a:ea typeface="Calibri"/>
              <a:cs typeface="Calibri"/>
              <a:sym typeface="Calibri"/>
            </a:endParaRPr>
          </a:p>
        </p:txBody>
      </p:sp>
      <p:grpSp>
        <p:nvGrpSpPr>
          <p:cNvPr id="107" name="Google Shape;107;p16"/>
          <p:cNvGrpSpPr/>
          <p:nvPr/>
        </p:nvGrpSpPr>
        <p:grpSpPr>
          <a:xfrm>
            <a:off x="4572000" y="1371600"/>
            <a:ext cx="3819543" cy="3000754"/>
            <a:chOff x="-9525" y="-9525"/>
            <a:chExt cx="3638700" cy="2686200"/>
          </a:xfrm>
        </p:grpSpPr>
        <p:pic>
          <p:nvPicPr>
            <p:cNvPr id="108" name="Google Shape;108;p16"/>
            <p:cNvPicPr preferRelativeResize="0"/>
            <p:nvPr/>
          </p:nvPicPr>
          <p:blipFill rotWithShape="1">
            <a:blip r:embed="rId3">
              <a:alphaModFix/>
            </a:blip>
            <a:srcRect/>
            <a:stretch/>
          </p:blipFill>
          <p:spPr>
            <a:xfrm>
              <a:off x="-9525" y="-9525"/>
              <a:ext cx="3638700" cy="2686200"/>
            </a:xfrm>
            <a:prstGeom prst="rect">
              <a:avLst/>
            </a:prstGeom>
            <a:noFill/>
            <a:ln>
              <a:noFill/>
            </a:ln>
          </p:spPr>
        </p:pic>
        <p:sp>
          <p:nvSpPr>
            <p:cNvPr id="109" name="Google Shape;109;p16"/>
            <p:cNvSpPr txBox="1"/>
            <p:nvPr/>
          </p:nvSpPr>
          <p:spPr>
            <a:xfrm>
              <a:off x="0" y="0"/>
              <a:ext cx="3619500" cy="2667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3600">
                  <a:solidFill>
                    <a:srgbClr val="94A3B8"/>
                  </a:solidFill>
                  <a:latin typeface="Material Icons"/>
                  <a:ea typeface="Material Icons"/>
                  <a:cs typeface="Material Icons"/>
                  <a:sym typeface="Material Icons"/>
                </a:rPr>
                <a:t>add_photo_alternate</a:t>
              </a:r>
              <a:endParaRPr>
                <a:latin typeface="Nunito"/>
                <a:ea typeface="Nunito"/>
                <a:cs typeface="Nunito"/>
                <a:sym typeface="Nunito"/>
              </a:endParaRPr>
            </a:p>
            <a:p>
              <a:pPr marL="0" lvl="0" indent="0" algn="ctr" rtl="0">
                <a:spcBef>
                  <a:spcPts val="0"/>
                </a:spcBef>
                <a:spcAft>
                  <a:spcPts val="0"/>
                </a:spcAft>
                <a:buNone/>
              </a:pPr>
              <a:r>
                <a:rPr lang="en-US" sz="1600" b="1">
                  <a:solidFill>
                    <a:srgbClr val="64748B"/>
                  </a:solidFill>
                  <a:latin typeface="Nunito"/>
                  <a:ea typeface="Nunito"/>
                  <a:cs typeface="Nunito"/>
                  <a:sym typeface="Nunito"/>
                </a:rPr>
                <a:t>School Logo</a:t>
              </a:r>
              <a:endParaRPr sz="1600" b="1">
                <a:solidFill>
                  <a:srgbClr val="64748B"/>
                </a:solidFill>
                <a:latin typeface="Nunito"/>
                <a:ea typeface="Nunito"/>
                <a:cs typeface="Nunito"/>
                <a:sym typeface="Nunito"/>
              </a:endParaRPr>
            </a:p>
            <a:p>
              <a:pPr marL="0" lvl="0" indent="0" algn="ctr" rtl="0">
                <a:spcBef>
                  <a:spcPts val="300"/>
                </a:spcBef>
                <a:spcAft>
                  <a:spcPts val="0"/>
                </a:spcAft>
                <a:buNone/>
              </a:pPr>
              <a:r>
                <a:rPr lang="en-US" sz="1100" b="0">
                  <a:solidFill>
                    <a:srgbClr val="94A3B8"/>
                  </a:solidFill>
                  <a:latin typeface="Nunito"/>
                  <a:ea typeface="Nunito"/>
                  <a:cs typeface="Nunito"/>
                  <a:sym typeface="Nunito"/>
                </a:rPr>
                <a:t>Placeholder</a:t>
              </a:r>
              <a:endParaRPr sz="1100" b="0">
                <a:solidFill>
                  <a:srgbClr val="94A3B8"/>
                </a:solidFill>
                <a:latin typeface="Nunito"/>
                <a:ea typeface="Nunito"/>
                <a:cs typeface="Nunito"/>
                <a:sym typeface="Nunito"/>
              </a:endParaRPr>
            </a:p>
          </p:txBody>
        </p:sp>
      </p:grpSp>
      <p:pic>
        <p:nvPicPr>
          <p:cNvPr id="110" name="Google Shape;110;p16" title="Screenshot 2025-10-02 082304.png"/>
          <p:cNvPicPr preferRelativeResize="0"/>
          <p:nvPr/>
        </p:nvPicPr>
        <p:blipFill>
          <a:blip r:embed="rId4">
            <a:alphaModFix/>
          </a:blip>
          <a:stretch>
            <a:fillRect/>
          </a:stretch>
        </p:blipFill>
        <p:spPr>
          <a:xfrm>
            <a:off x="4844850" y="1300801"/>
            <a:ext cx="3207000" cy="314235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8"/>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4400">
                <a:solidFill>
                  <a:schemeClr val="dk1"/>
                </a:solidFill>
                <a:latin typeface="Calibri"/>
                <a:ea typeface="Calibri"/>
                <a:cs typeface="Calibri"/>
                <a:sym typeface="Calibri"/>
              </a:rPr>
              <a:t>Our Title I Budget</a:t>
            </a:r>
            <a:endParaRPr/>
          </a:p>
        </p:txBody>
      </p:sp>
      <p:grpSp>
        <p:nvGrpSpPr>
          <p:cNvPr id="127" name="Google Shape;127;p18"/>
          <p:cNvGrpSpPr/>
          <p:nvPr/>
        </p:nvGrpSpPr>
        <p:grpSpPr>
          <a:xfrm>
            <a:off x="2752650" y="1280300"/>
            <a:ext cx="3638700" cy="3000754"/>
            <a:chOff x="-9525" y="-9525"/>
            <a:chExt cx="3638700" cy="2686200"/>
          </a:xfrm>
        </p:grpSpPr>
        <p:pic>
          <p:nvPicPr>
            <p:cNvPr id="128" name="Google Shape;128;p18"/>
            <p:cNvPicPr preferRelativeResize="0"/>
            <p:nvPr/>
          </p:nvPicPr>
          <p:blipFill rotWithShape="1">
            <a:blip r:embed="rId3">
              <a:alphaModFix/>
            </a:blip>
            <a:srcRect/>
            <a:stretch/>
          </p:blipFill>
          <p:spPr>
            <a:xfrm>
              <a:off x="-9525" y="-9525"/>
              <a:ext cx="3638700" cy="2686200"/>
            </a:xfrm>
            <a:prstGeom prst="rect">
              <a:avLst/>
            </a:prstGeom>
            <a:noFill/>
            <a:ln>
              <a:noFill/>
            </a:ln>
          </p:spPr>
        </p:pic>
        <p:sp>
          <p:nvSpPr>
            <p:cNvPr id="129" name="Google Shape;129;p18"/>
            <p:cNvSpPr txBox="1"/>
            <p:nvPr/>
          </p:nvSpPr>
          <p:spPr>
            <a:xfrm>
              <a:off x="0" y="0"/>
              <a:ext cx="3619500" cy="2667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3600">
                  <a:solidFill>
                    <a:srgbClr val="94A3B8"/>
                  </a:solidFill>
                  <a:latin typeface="Material Icons"/>
                  <a:ea typeface="Material Icons"/>
                  <a:cs typeface="Material Icons"/>
                  <a:sym typeface="Material Icons"/>
                </a:rPr>
                <a:t>add_photo_alternate</a:t>
              </a:r>
              <a:endParaRPr>
                <a:latin typeface="Nunito"/>
                <a:ea typeface="Nunito"/>
                <a:cs typeface="Nunito"/>
                <a:sym typeface="Nunito"/>
              </a:endParaRPr>
            </a:p>
            <a:p>
              <a:pPr marL="0" lvl="0" indent="0" algn="ctr" rtl="0">
                <a:spcBef>
                  <a:spcPts val="0"/>
                </a:spcBef>
                <a:spcAft>
                  <a:spcPts val="0"/>
                </a:spcAft>
                <a:buNone/>
              </a:pPr>
              <a:r>
                <a:rPr lang="en-US" sz="1600" b="1">
                  <a:solidFill>
                    <a:srgbClr val="64748B"/>
                  </a:solidFill>
                  <a:latin typeface="Nunito"/>
                  <a:ea typeface="Nunito"/>
                  <a:cs typeface="Nunito"/>
                  <a:sym typeface="Nunito"/>
                </a:rPr>
                <a:t>School Title 1 Budget</a:t>
              </a:r>
              <a:endParaRPr sz="1600" b="1">
                <a:solidFill>
                  <a:srgbClr val="64748B"/>
                </a:solidFill>
                <a:latin typeface="Nunito"/>
                <a:ea typeface="Nunito"/>
                <a:cs typeface="Nunito"/>
                <a:sym typeface="Nunito"/>
              </a:endParaRPr>
            </a:p>
            <a:p>
              <a:pPr marL="0" lvl="0" indent="0" algn="ctr" rtl="0">
                <a:spcBef>
                  <a:spcPts val="300"/>
                </a:spcBef>
                <a:spcAft>
                  <a:spcPts val="0"/>
                </a:spcAft>
                <a:buNone/>
              </a:pPr>
              <a:r>
                <a:rPr lang="en-US" sz="1100" b="0">
                  <a:solidFill>
                    <a:srgbClr val="94A3B8"/>
                  </a:solidFill>
                  <a:latin typeface="Nunito"/>
                  <a:ea typeface="Nunito"/>
                  <a:cs typeface="Nunito"/>
                  <a:sym typeface="Nunito"/>
                </a:rPr>
                <a:t>Placeholder</a:t>
              </a:r>
              <a:endParaRPr sz="1100" b="0">
                <a:solidFill>
                  <a:srgbClr val="94A3B8"/>
                </a:solidFill>
                <a:latin typeface="Nunito"/>
                <a:ea typeface="Nunito"/>
                <a:cs typeface="Nunito"/>
                <a:sym typeface="Nunito"/>
              </a:endParaRPr>
            </a:p>
          </p:txBody>
        </p:sp>
      </p:grpSp>
      <p:pic>
        <p:nvPicPr>
          <p:cNvPr id="130" name="Google Shape;130;p18"/>
          <p:cNvPicPr preferRelativeResize="0"/>
          <p:nvPr/>
        </p:nvPicPr>
        <p:blipFill>
          <a:blip r:embed="rId4">
            <a:alphaModFix/>
          </a:blip>
          <a:stretch>
            <a:fillRect/>
          </a:stretch>
        </p:blipFill>
        <p:spPr>
          <a:xfrm>
            <a:off x="493532" y="0"/>
            <a:ext cx="8156934" cy="51434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5"/>
        <p:cNvGrpSpPr/>
        <p:nvPr/>
      </p:nvGrpSpPr>
      <p:grpSpPr>
        <a:xfrm>
          <a:off x="0" y="0"/>
          <a:ext cx="0" cy="0"/>
          <a:chOff x="0" y="0"/>
          <a:chExt cx="0" cy="0"/>
        </a:xfrm>
      </p:grpSpPr>
      <p:grpSp>
        <p:nvGrpSpPr>
          <p:cNvPr id="136" name="Google Shape;136;p19"/>
          <p:cNvGrpSpPr/>
          <p:nvPr/>
        </p:nvGrpSpPr>
        <p:grpSpPr>
          <a:xfrm>
            <a:off x="457200" y="381000"/>
            <a:ext cx="8229600" cy="857400"/>
            <a:chOff x="0" y="0"/>
            <a:chExt cx="8229600" cy="857400"/>
          </a:xfrm>
        </p:grpSpPr>
        <p:sp>
          <p:nvSpPr>
            <p:cNvPr id="137" name="Google Shape;137;p19"/>
            <p:cNvSpPr/>
            <p:nvPr/>
          </p:nvSpPr>
          <p:spPr>
            <a:xfrm>
              <a:off x="0" y="0"/>
              <a:ext cx="8229600" cy="8574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38" name="Google Shape;138;p19"/>
            <p:cNvSpPr txBox="1"/>
            <p:nvPr/>
          </p:nvSpPr>
          <p:spPr>
            <a:xfrm>
              <a:off x="0" y="0"/>
              <a:ext cx="8229600" cy="857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3200" b="1">
                  <a:solidFill>
                    <a:srgbClr val="0F172A"/>
                  </a:solidFill>
                  <a:latin typeface="Calibri"/>
                  <a:ea typeface="Calibri"/>
                  <a:cs typeface="Calibri"/>
                  <a:sym typeface="Calibri"/>
                </a:rPr>
                <a:t>How We Use Title I Funds</a:t>
              </a:r>
              <a:endParaRPr sz="3200" b="1">
                <a:solidFill>
                  <a:srgbClr val="0F172A"/>
                </a:solidFill>
                <a:latin typeface="Calibri"/>
                <a:ea typeface="Calibri"/>
                <a:cs typeface="Calibri"/>
                <a:sym typeface="Calibri"/>
              </a:endParaRPr>
            </a:p>
            <a:p>
              <a:pPr marL="0" lvl="0" indent="0" algn="l" rtl="0">
                <a:spcBef>
                  <a:spcPts val="225"/>
                </a:spcBef>
                <a:spcAft>
                  <a:spcPts val="0"/>
                </a:spcAft>
                <a:buNone/>
              </a:pPr>
              <a:r>
                <a:rPr lang="en-US" sz="1400" b="0">
                  <a:solidFill>
                    <a:srgbClr val="64748B"/>
                  </a:solidFill>
                  <a:latin typeface="Calibri"/>
                  <a:ea typeface="Calibri"/>
                  <a:cs typeface="Calibri"/>
                  <a:sym typeface="Calibri"/>
                </a:rPr>
                <a:t>Strategic allocation of resources to support student achievement and school communities</a:t>
              </a:r>
              <a:endParaRPr sz="1400" b="0">
                <a:solidFill>
                  <a:srgbClr val="64748B"/>
                </a:solidFill>
                <a:latin typeface="Calibri"/>
                <a:ea typeface="Calibri"/>
                <a:cs typeface="Calibri"/>
                <a:sym typeface="Calibri"/>
              </a:endParaRPr>
            </a:p>
          </p:txBody>
        </p:sp>
      </p:grpSp>
      <p:grpSp>
        <p:nvGrpSpPr>
          <p:cNvPr id="139" name="Google Shape;139;p19"/>
          <p:cNvGrpSpPr/>
          <p:nvPr/>
        </p:nvGrpSpPr>
        <p:grpSpPr>
          <a:xfrm>
            <a:off x="457200" y="1524000"/>
            <a:ext cx="1428900" cy="2857500"/>
            <a:chOff x="0" y="0"/>
            <a:chExt cx="1428900" cy="2857500"/>
          </a:xfrm>
        </p:grpSpPr>
        <p:sp>
          <p:nvSpPr>
            <p:cNvPr id="140" name="Google Shape;140;p19"/>
            <p:cNvSpPr/>
            <p:nvPr/>
          </p:nvSpPr>
          <p:spPr>
            <a:xfrm>
              <a:off x="0" y="0"/>
              <a:ext cx="1428900" cy="2857500"/>
            </a:xfrm>
            <a:prstGeom prst="roundRect">
              <a:avLst>
                <a:gd name="adj" fmla="val 8000"/>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41" name="Google Shape;141;p19"/>
            <p:cNvSpPr txBox="1"/>
            <p:nvPr/>
          </p:nvSpPr>
          <p:spPr>
            <a:xfrm>
              <a:off x="0" y="0"/>
              <a:ext cx="1428900" cy="2857500"/>
            </a:xfrm>
            <a:prstGeom prst="rect">
              <a:avLst/>
            </a:prstGeom>
            <a:noFill/>
            <a:ln>
              <a:noFill/>
            </a:ln>
          </p:spPr>
          <p:txBody>
            <a:bodyPr spcFirstLastPara="1" wrap="square" lIns="142875" tIns="142875" rIns="142875" bIns="142875" anchor="ctr" anchorCtr="0">
              <a:noAutofit/>
            </a:bodyPr>
            <a:lstStyle/>
            <a:p>
              <a:pPr marL="0" lvl="0" indent="0" algn="ctr" rtl="0">
                <a:spcBef>
                  <a:spcPts val="0"/>
                </a:spcBef>
                <a:spcAft>
                  <a:spcPts val="0"/>
                </a:spcAft>
                <a:buNone/>
              </a:pPr>
              <a:r>
                <a:rPr lang="en-US" sz="3600">
                  <a:solidFill>
                    <a:srgbClr val="0284C7"/>
                  </a:solidFill>
                  <a:latin typeface="Material Icons"/>
                  <a:ea typeface="Material Icons"/>
                  <a:cs typeface="Material Icons"/>
                  <a:sym typeface="Material Icons"/>
                </a:rPr>
                <a:t>person_add</a:t>
              </a:r>
              <a:endParaRPr sz="3600">
                <a:solidFill>
                  <a:srgbClr val="0284C7"/>
                </a:solidFill>
                <a:latin typeface="Material Icons"/>
                <a:ea typeface="Material Icons"/>
                <a:cs typeface="Material Icons"/>
                <a:sym typeface="Material Icons"/>
              </a:endParaRPr>
            </a:p>
            <a:p>
              <a:pPr marL="0" lvl="0" indent="0" algn="ctr" rtl="0">
                <a:spcBef>
                  <a:spcPts val="1125"/>
                </a:spcBef>
                <a:spcAft>
                  <a:spcPts val="0"/>
                </a:spcAft>
                <a:buNone/>
              </a:pPr>
              <a:r>
                <a:rPr lang="en-US" sz="1600" b="1">
                  <a:solidFill>
                    <a:srgbClr val="0F172A"/>
                  </a:solidFill>
                  <a:latin typeface="Calibri"/>
                  <a:ea typeface="Calibri"/>
                  <a:cs typeface="Calibri"/>
                  <a:sym typeface="Calibri"/>
                </a:rPr>
                <a:t>Additional Staff</a:t>
              </a:r>
              <a:endParaRPr sz="1600" b="1">
                <a:solidFill>
                  <a:srgbClr val="0F172A"/>
                </a:solidFill>
                <a:latin typeface="Calibri"/>
                <a:ea typeface="Calibri"/>
                <a:cs typeface="Calibri"/>
                <a:sym typeface="Calibri"/>
              </a:endParaRPr>
            </a:p>
          </p:txBody>
        </p:sp>
      </p:grpSp>
      <p:grpSp>
        <p:nvGrpSpPr>
          <p:cNvPr id="142" name="Google Shape;142;p19"/>
          <p:cNvGrpSpPr/>
          <p:nvPr/>
        </p:nvGrpSpPr>
        <p:grpSpPr>
          <a:xfrm>
            <a:off x="2157413" y="1524000"/>
            <a:ext cx="1428900" cy="2857500"/>
            <a:chOff x="0" y="0"/>
            <a:chExt cx="1428900" cy="2857500"/>
          </a:xfrm>
        </p:grpSpPr>
        <p:sp>
          <p:nvSpPr>
            <p:cNvPr id="143" name="Google Shape;143;p19"/>
            <p:cNvSpPr/>
            <p:nvPr/>
          </p:nvSpPr>
          <p:spPr>
            <a:xfrm>
              <a:off x="0" y="0"/>
              <a:ext cx="1428900" cy="2857500"/>
            </a:xfrm>
            <a:prstGeom prst="roundRect">
              <a:avLst>
                <a:gd name="adj" fmla="val 8000"/>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44" name="Google Shape;144;p19"/>
            <p:cNvSpPr txBox="1"/>
            <p:nvPr/>
          </p:nvSpPr>
          <p:spPr>
            <a:xfrm>
              <a:off x="0" y="0"/>
              <a:ext cx="1428900" cy="2857500"/>
            </a:xfrm>
            <a:prstGeom prst="rect">
              <a:avLst/>
            </a:prstGeom>
            <a:noFill/>
            <a:ln>
              <a:noFill/>
            </a:ln>
          </p:spPr>
          <p:txBody>
            <a:bodyPr spcFirstLastPara="1" wrap="square" lIns="142875" tIns="142875" rIns="142875" bIns="142875" anchor="ctr" anchorCtr="0">
              <a:noAutofit/>
            </a:bodyPr>
            <a:lstStyle/>
            <a:p>
              <a:pPr marL="0" lvl="0" indent="0" algn="ctr" rtl="0">
                <a:spcBef>
                  <a:spcPts val="0"/>
                </a:spcBef>
                <a:spcAft>
                  <a:spcPts val="0"/>
                </a:spcAft>
                <a:buNone/>
              </a:pPr>
              <a:r>
                <a:rPr lang="en-US" sz="3600">
                  <a:solidFill>
                    <a:srgbClr val="0F766E"/>
                  </a:solidFill>
                  <a:latin typeface="Material Icons"/>
                  <a:ea typeface="Material Icons"/>
                  <a:cs typeface="Material Icons"/>
                  <a:sym typeface="Material Icons"/>
                </a:rPr>
                <a:t>menu_book</a:t>
              </a:r>
              <a:endParaRPr sz="3600">
                <a:solidFill>
                  <a:srgbClr val="0F766E"/>
                </a:solidFill>
                <a:latin typeface="Material Icons"/>
                <a:ea typeface="Material Icons"/>
                <a:cs typeface="Material Icons"/>
                <a:sym typeface="Material Icons"/>
              </a:endParaRPr>
            </a:p>
            <a:p>
              <a:pPr marL="0" lvl="0" indent="0" algn="ctr" rtl="0">
                <a:spcBef>
                  <a:spcPts val="1125"/>
                </a:spcBef>
                <a:spcAft>
                  <a:spcPts val="0"/>
                </a:spcAft>
                <a:buNone/>
              </a:pPr>
              <a:r>
                <a:rPr lang="en-US" sz="1600" b="1">
                  <a:solidFill>
                    <a:srgbClr val="0F172A"/>
                  </a:solidFill>
                  <a:latin typeface="Calibri"/>
                  <a:ea typeface="Calibri"/>
                  <a:cs typeface="Calibri"/>
                  <a:sym typeface="Calibri"/>
                </a:rPr>
                <a:t>Instructional Materials</a:t>
              </a:r>
              <a:endParaRPr sz="1600" b="1">
                <a:solidFill>
                  <a:srgbClr val="0F172A"/>
                </a:solidFill>
                <a:latin typeface="Calibri"/>
                <a:ea typeface="Calibri"/>
                <a:cs typeface="Calibri"/>
                <a:sym typeface="Calibri"/>
              </a:endParaRPr>
            </a:p>
          </p:txBody>
        </p:sp>
      </p:grpSp>
      <p:grpSp>
        <p:nvGrpSpPr>
          <p:cNvPr id="145" name="Google Shape;145;p19"/>
          <p:cNvGrpSpPr/>
          <p:nvPr/>
        </p:nvGrpSpPr>
        <p:grpSpPr>
          <a:xfrm>
            <a:off x="3857625" y="1524000"/>
            <a:ext cx="1428900" cy="2857500"/>
            <a:chOff x="0" y="0"/>
            <a:chExt cx="1428900" cy="2857500"/>
          </a:xfrm>
        </p:grpSpPr>
        <p:sp>
          <p:nvSpPr>
            <p:cNvPr id="146" name="Google Shape;146;p19"/>
            <p:cNvSpPr/>
            <p:nvPr/>
          </p:nvSpPr>
          <p:spPr>
            <a:xfrm>
              <a:off x="0" y="0"/>
              <a:ext cx="1428900" cy="2857500"/>
            </a:xfrm>
            <a:prstGeom prst="roundRect">
              <a:avLst>
                <a:gd name="adj" fmla="val 8000"/>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47" name="Google Shape;147;p19"/>
            <p:cNvSpPr txBox="1"/>
            <p:nvPr/>
          </p:nvSpPr>
          <p:spPr>
            <a:xfrm>
              <a:off x="0" y="0"/>
              <a:ext cx="1428900" cy="2857500"/>
            </a:xfrm>
            <a:prstGeom prst="rect">
              <a:avLst/>
            </a:prstGeom>
            <a:noFill/>
            <a:ln>
              <a:noFill/>
            </a:ln>
          </p:spPr>
          <p:txBody>
            <a:bodyPr spcFirstLastPara="1" wrap="square" lIns="142875" tIns="142875" rIns="142875" bIns="142875" anchor="ctr" anchorCtr="0">
              <a:noAutofit/>
            </a:bodyPr>
            <a:lstStyle/>
            <a:p>
              <a:pPr marL="0" lvl="0" indent="0" algn="ctr" rtl="0">
                <a:spcBef>
                  <a:spcPts val="0"/>
                </a:spcBef>
                <a:spcAft>
                  <a:spcPts val="0"/>
                </a:spcAft>
                <a:buNone/>
              </a:pPr>
              <a:r>
                <a:rPr lang="en-US" sz="3600">
                  <a:solidFill>
                    <a:srgbClr val="8B5CF6"/>
                  </a:solidFill>
                  <a:latin typeface="Material Icons"/>
                  <a:ea typeface="Material Icons"/>
                  <a:cs typeface="Material Icons"/>
                  <a:sym typeface="Material Icons"/>
                </a:rPr>
                <a:t>psychology</a:t>
              </a:r>
              <a:endParaRPr sz="3600">
                <a:solidFill>
                  <a:srgbClr val="8B5CF6"/>
                </a:solidFill>
                <a:latin typeface="Material Icons"/>
                <a:ea typeface="Material Icons"/>
                <a:cs typeface="Material Icons"/>
                <a:sym typeface="Material Icons"/>
              </a:endParaRPr>
            </a:p>
            <a:p>
              <a:pPr marL="0" lvl="0" indent="0" algn="ctr" rtl="0">
                <a:spcBef>
                  <a:spcPts val="1125"/>
                </a:spcBef>
                <a:spcAft>
                  <a:spcPts val="0"/>
                </a:spcAft>
                <a:buNone/>
              </a:pPr>
              <a:r>
                <a:rPr lang="en-US" sz="1600" b="1">
                  <a:solidFill>
                    <a:srgbClr val="0F172A"/>
                  </a:solidFill>
                  <a:latin typeface="Calibri"/>
                  <a:ea typeface="Calibri"/>
                  <a:cs typeface="Calibri"/>
                  <a:sym typeface="Calibri"/>
                </a:rPr>
                <a:t>Professional Learning</a:t>
              </a:r>
              <a:endParaRPr sz="1600" b="1">
                <a:solidFill>
                  <a:srgbClr val="0F172A"/>
                </a:solidFill>
                <a:latin typeface="Calibri"/>
                <a:ea typeface="Calibri"/>
                <a:cs typeface="Calibri"/>
                <a:sym typeface="Calibri"/>
              </a:endParaRPr>
            </a:p>
          </p:txBody>
        </p:sp>
      </p:grpSp>
      <p:grpSp>
        <p:nvGrpSpPr>
          <p:cNvPr id="148" name="Google Shape;148;p19"/>
          <p:cNvGrpSpPr/>
          <p:nvPr/>
        </p:nvGrpSpPr>
        <p:grpSpPr>
          <a:xfrm>
            <a:off x="5557838" y="1524000"/>
            <a:ext cx="1428900" cy="2857500"/>
            <a:chOff x="0" y="0"/>
            <a:chExt cx="1428900" cy="2857500"/>
          </a:xfrm>
        </p:grpSpPr>
        <p:sp>
          <p:nvSpPr>
            <p:cNvPr id="149" name="Google Shape;149;p19"/>
            <p:cNvSpPr/>
            <p:nvPr/>
          </p:nvSpPr>
          <p:spPr>
            <a:xfrm>
              <a:off x="0" y="0"/>
              <a:ext cx="1428900" cy="2857500"/>
            </a:xfrm>
            <a:prstGeom prst="roundRect">
              <a:avLst>
                <a:gd name="adj" fmla="val 8000"/>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50" name="Google Shape;150;p19"/>
            <p:cNvSpPr txBox="1"/>
            <p:nvPr/>
          </p:nvSpPr>
          <p:spPr>
            <a:xfrm>
              <a:off x="0" y="0"/>
              <a:ext cx="1428900" cy="2857500"/>
            </a:xfrm>
            <a:prstGeom prst="rect">
              <a:avLst/>
            </a:prstGeom>
            <a:noFill/>
            <a:ln>
              <a:noFill/>
            </a:ln>
          </p:spPr>
          <p:txBody>
            <a:bodyPr spcFirstLastPara="1" wrap="square" lIns="142875" tIns="142875" rIns="142875" bIns="142875" anchor="ctr" anchorCtr="0">
              <a:noAutofit/>
            </a:bodyPr>
            <a:lstStyle/>
            <a:p>
              <a:pPr marL="0" lvl="0" indent="0" algn="ctr" rtl="0">
                <a:spcBef>
                  <a:spcPts val="0"/>
                </a:spcBef>
                <a:spcAft>
                  <a:spcPts val="0"/>
                </a:spcAft>
                <a:buNone/>
              </a:pPr>
              <a:r>
                <a:rPr lang="en-US" sz="3600">
                  <a:solidFill>
                    <a:srgbClr val="EA580C"/>
                  </a:solidFill>
                  <a:latin typeface="Material Icons"/>
                  <a:ea typeface="Material Icons"/>
                  <a:cs typeface="Material Icons"/>
                  <a:sym typeface="Material Icons"/>
                </a:rPr>
                <a:t>track_changes</a:t>
              </a:r>
              <a:endParaRPr sz="3600">
                <a:solidFill>
                  <a:srgbClr val="EA580C"/>
                </a:solidFill>
                <a:latin typeface="Material Icons"/>
                <a:ea typeface="Material Icons"/>
                <a:cs typeface="Material Icons"/>
                <a:sym typeface="Material Icons"/>
              </a:endParaRPr>
            </a:p>
            <a:p>
              <a:pPr marL="0" lvl="0" indent="0" algn="ctr" rtl="0">
                <a:spcBef>
                  <a:spcPts val="1125"/>
                </a:spcBef>
                <a:spcAft>
                  <a:spcPts val="0"/>
                </a:spcAft>
                <a:buNone/>
              </a:pPr>
              <a:r>
                <a:rPr lang="en-US" sz="1600" b="1">
                  <a:solidFill>
                    <a:srgbClr val="0F172A"/>
                  </a:solidFill>
                  <a:latin typeface="Calibri"/>
                  <a:ea typeface="Calibri"/>
                  <a:cs typeface="Calibri"/>
                  <a:sym typeface="Calibri"/>
                </a:rPr>
                <a:t>Intervention Programs</a:t>
              </a:r>
              <a:endParaRPr sz="1600" b="1">
                <a:solidFill>
                  <a:srgbClr val="0F172A"/>
                </a:solidFill>
                <a:latin typeface="Calibri"/>
                <a:ea typeface="Calibri"/>
                <a:cs typeface="Calibri"/>
                <a:sym typeface="Calibri"/>
              </a:endParaRPr>
            </a:p>
          </p:txBody>
        </p:sp>
      </p:grpSp>
      <p:grpSp>
        <p:nvGrpSpPr>
          <p:cNvPr id="151" name="Google Shape;151;p19"/>
          <p:cNvGrpSpPr/>
          <p:nvPr/>
        </p:nvGrpSpPr>
        <p:grpSpPr>
          <a:xfrm>
            <a:off x="7258050" y="1524000"/>
            <a:ext cx="1428900" cy="2857500"/>
            <a:chOff x="0" y="0"/>
            <a:chExt cx="1428900" cy="2857500"/>
          </a:xfrm>
        </p:grpSpPr>
        <p:sp>
          <p:nvSpPr>
            <p:cNvPr id="152" name="Google Shape;152;p19"/>
            <p:cNvSpPr/>
            <p:nvPr/>
          </p:nvSpPr>
          <p:spPr>
            <a:xfrm>
              <a:off x="0" y="0"/>
              <a:ext cx="1428900" cy="2857500"/>
            </a:xfrm>
            <a:prstGeom prst="roundRect">
              <a:avLst>
                <a:gd name="adj" fmla="val 8000"/>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53" name="Google Shape;153;p19"/>
            <p:cNvSpPr txBox="1"/>
            <p:nvPr/>
          </p:nvSpPr>
          <p:spPr>
            <a:xfrm>
              <a:off x="0" y="0"/>
              <a:ext cx="1428900" cy="2857500"/>
            </a:xfrm>
            <a:prstGeom prst="rect">
              <a:avLst/>
            </a:prstGeom>
            <a:noFill/>
            <a:ln>
              <a:noFill/>
            </a:ln>
          </p:spPr>
          <p:txBody>
            <a:bodyPr spcFirstLastPara="1" wrap="square" lIns="142875" tIns="142875" rIns="142875" bIns="142875" anchor="ctr" anchorCtr="0">
              <a:noAutofit/>
            </a:bodyPr>
            <a:lstStyle/>
            <a:p>
              <a:pPr marL="0" lvl="0" indent="0" algn="ctr" rtl="0">
                <a:spcBef>
                  <a:spcPts val="0"/>
                </a:spcBef>
                <a:spcAft>
                  <a:spcPts val="0"/>
                </a:spcAft>
                <a:buNone/>
              </a:pPr>
              <a:r>
                <a:rPr lang="en-US" sz="3600">
                  <a:solidFill>
                    <a:srgbClr val="F43F5E"/>
                  </a:solidFill>
                  <a:latin typeface="Material Icons"/>
                  <a:ea typeface="Material Icons"/>
                  <a:cs typeface="Material Icons"/>
                  <a:sym typeface="Material Icons"/>
                </a:rPr>
                <a:t>groups</a:t>
              </a:r>
              <a:endParaRPr sz="3600">
                <a:solidFill>
                  <a:srgbClr val="F43F5E"/>
                </a:solidFill>
                <a:latin typeface="Material Icons"/>
                <a:ea typeface="Material Icons"/>
                <a:cs typeface="Material Icons"/>
                <a:sym typeface="Material Icons"/>
              </a:endParaRPr>
            </a:p>
            <a:p>
              <a:pPr marL="0" lvl="0" indent="0" algn="ctr" rtl="0">
                <a:spcBef>
                  <a:spcPts val="1125"/>
                </a:spcBef>
                <a:spcAft>
                  <a:spcPts val="0"/>
                </a:spcAft>
                <a:buNone/>
              </a:pPr>
              <a:r>
                <a:rPr lang="en-US" sz="1600" b="1">
                  <a:solidFill>
                    <a:srgbClr val="0F172A"/>
                  </a:solidFill>
                  <a:latin typeface="Calibri"/>
                  <a:ea typeface="Calibri"/>
                  <a:cs typeface="Calibri"/>
                  <a:sym typeface="Calibri"/>
                </a:rPr>
                <a:t>Family Engagement</a:t>
              </a:r>
              <a:endParaRPr sz="1600" b="1">
                <a:solidFill>
                  <a:srgbClr val="0F172A"/>
                </a:solidFill>
                <a:latin typeface="Calibri"/>
                <a:ea typeface="Calibri"/>
                <a:cs typeface="Calibri"/>
                <a:sym typeface="Calibri"/>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8"/>
        <p:cNvGrpSpPr/>
        <p:nvPr/>
      </p:nvGrpSpPr>
      <p:grpSpPr>
        <a:xfrm>
          <a:off x="0" y="0"/>
          <a:ext cx="0" cy="0"/>
          <a:chOff x="0" y="0"/>
          <a:chExt cx="0" cy="0"/>
        </a:xfrm>
      </p:grpSpPr>
      <p:sp>
        <p:nvSpPr>
          <p:cNvPr id="159" name="Google Shape;159;p20"/>
          <p:cNvSpPr txBox="1"/>
          <p:nvPr/>
        </p:nvSpPr>
        <p:spPr>
          <a:xfrm>
            <a:off x="457200" y="381000"/>
            <a:ext cx="8229600" cy="857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3200" b="1">
                <a:solidFill>
                  <a:srgbClr val="0F172A"/>
                </a:solidFill>
                <a:latin typeface="Calibri"/>
                <a:ea typeface="Calibri"/>
                <a:cs typeface="Calibri"/>
                <a:sym typeface="Calibri"/>
              </a:rPr>
              <a:t>School Improvement Goals</a:t>
            </a:r>
            <a:endParaRPr sz="3200" b="1">
              <a:solidFill>
                <a:srgbClr val="0F172A"/>
              </a:solidFill>
              <a:latin typeface="Calibri"/>
              <a:ea typeface="Calibri"/>
              <a:cs typeface="Calibri"/>
              <a:sym typeface="Calibri"/>
            </a:endParaRPr>
          </a:p>
          <a:p>
            <a:pPr marL="0" lvl="0" indent="0" algn="l" rtl="0">
              <a:spcBef>
                <a:spcPts val="300"/>
              </a:spcBef>
              <a:spcAft>
                <a:spcPts val="0"/>
              </a:spcAft>
              <a:buNone/>
            </a:pPr>
            <a:r>
              <a:rPr lang="en-US" sz="1400" b="0">
                <a:solidFill>
                  <a:srgbClr val="64748B"/>
                </a:solidFill>
                <a:latin typeface="Calibri"/>
                <a:ea typeface="Calibri"/>
                <a:cs typeface="Calibri"/>
                <a:sym typeface="Calibri"/>
              </a:rPr>
              <a:t>How Title I Funding Supports Our Key Focus Areas</a:t>
            </a:r>
            <a:endParaRPr sz="1400" b="0">
              <a:solidFill>
                <a:srgbClr val="64748B"/>
              </a:solidFill>
              <a:latin typeface="Calibri"/>
              <a:ea typeface="Calibri"/>
              <a:cs typeface="Calibri"/>
              <a:sym typeface="Calibri"/>
            </a:endParaRPr>
          </a:p>
        </p:txBody>
      </p:sp>
      <p:grpSp>
        <p:nvGrpSpPr>
          <p:cNvPr id="160" name="Google Shape;160;p20"/>
          <p:cNvGrpSpPr/>
          <p:nvPr/>
        </p:nvGrpSpPr>
        <p:grpSpPr>
          <a:xfrm>
            <a:off x="457200" y="1524000"/>
            <a:ext cx="2476500" cy="3048000"/>
            <a:chOff x="0" y="0"/>
            <a:chExt cx="2476500" cy="3048000"/>
          </a:xfrm>
        </p:grpSpPr>
        <p:sp>
          <p:nvSpPr>
            <p:cNvPr id="161" name="Google Shape;161;p20"/>
            <p:cNvSpPr/>
            <p:nvPr/>
          </p:nvSpPr>
          <p:spPr>
            <a:xfrm>
              <a:off x="0" y="0"/>
              <a:ext cx="2476500" cy="3048000"/>
            </a:xfrm>
            <a:prstGeom prst="roundRect">
              <a:avLst>
                <a:gd name="adj" fmla="val 4615"/>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2" name="Google Shape;162;p20"/>
            <p:cNvSpPr txBox="1"/>
            <p:nvPr/>
          </p:nvSpPr>
          <p:spPr>
            <a:xfrm>
              <a:off x="0" y="0"/>
              <a:ext cx="2476500" cy="30480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3200">
                  <a:solidFill>
                    <a:srgbClr val="0284C7"/>
                  </a:solidFill>
                  <a:latin typeface="Material Icons"/>
                  <a:ea typeface="Material Icons"/>
                  <a:cs typeface="Material Icons"/>
                  <a:sym typeface="Material Icons"/>
                </a:rPr>
                <a:t>menu_book</a:t>
              </a:r>
              <a:endParaRPr sz="3200">
                <a:solidFill>
                  <a:srgbClr val="0284C7"/>
                </a:solidFill>
                <a:latin typeface="Material Icons"/>
                <a:ea typeface="Material Icons"/>
                <a:cs typeface="Material Icons"/>
                <a:sym typeface="Material Icons"/>
              </a:endParaRPr>
            </a:p>
            <a:p>
              <a:pPr marL="0" lvl="0" indent="0" algn="l" rtl="0">
                <a:spcBef>
                  <a:spcPts val="900"/>
                </a:spcBef>
                <a:spcAft>
                  <a:spcPts val="0"/>
                </a:spcAft>
                <a:buNone/>
              </a:pPr>
              <a:r>
                <a:rPr lang="en-US" sz="1800" b="1">
                  <a:solidFill>
                    <a:srgbClr val="0F172A"/>
                  </a:solidFill>
                  <a:latin typeface="Calibri"/>
                  <a:ea typeface="Calibri"/>
                  <a:cs typeface="Calibri"/>
                  <a:sym typeface="Calibri"/>
                </a:rPr>
                <a:t>{70% of students will be level 3 or higher} </a:t>
              </a:r>
              <a:r>
                <a:rPr lang="en-US" sz="1000" b="1">
                  <a:solidFill>
                    <a:srgbClr val="0284C7"/>
                  </a:solidFill>
                  <a:latin typeface="Calibri"/>
                  <a:ea typeface="Calibri"/>
                  <a:cs typeface="Calibri"/>
                  <a:sym typeface="Calibri"/>
                </a:rPr>
                <a:t>Title I Support</a:t>
              </a:r>
              <a:endParaRPr>
                <a:latin typeface="Calibri"/>
                <a:ea typeface="Calibri"/>
                <a:cs typeface="Calibri"/>
                <a:sym typeface="Calibri"/>
              </a:endParaRPr>
            </a:p>
            <a:p>
              <a:pPr marL="0" lvl="0" indent="0" algn="l" rtl="0">
                <a:spcBef>
                  <a:spcPts val="1200"/>
                </a:spcBef>
                <a:spcAft>
                  <a:spcPts val="0"/>
                </a:spcAft>
                <a:buNone/>
              </a:pPr>
              <a:r>
                <a:rPr lang="en-US" sz="1100">
                  <a:solidFill>
                    <a:srgbClr val="475569"/>
                  </a:solidFill>
                  <a:latin typeface="Calibri"/>
                  <a:ea typeface="Calibri"/>
                  <a:cs typeface="Calibri"/>
                  <a:sym typeface="Calibri"/>
                </a:rPr>
                <a:t>[ixl, Intervention teachers, ESY, EDI, istation</a:t>
              </a:r>
              <a:r>
                <a:rPr lang="en-US" sz="1100" b="0">
                  <a:solidFill>
                    <a:srgbClr val="475569"/>
                  </a:solidFill>
                  <a:latin typeface="Calibri"/>
                  <a:ea typeface="Calibri"/>
                  <a:cs typeface="Calibri"/>
                  <a:sym typeface="Calibri"/>
                </a:rPr>
                <a:t>]</a:t>
              </a:r>
              <a:endParaRPr sz="1100" b="0">
                <a:solidFill>
                  <a:srgbClr val="475569"/>
                </a:solidFill>
                <a:latin typeface="Calibri"/>
                <a:ea typeface="Calibri"/>
                <a:cs typeface="Calibri"/>
                <a:sym typeface="Calibri"/>
              </a:endParaRPr>
            </a:p>
          </p:txBody>
        </p:sp>
      </p:grpSp>
      <p:grpSp>
        <p:nvGrpSpPr>
          <p:cNvPr id="163" name="Google Shape;163;p20"/>
          <p:cNvGrpSpPr/>
          <p:nvPr/>
        </p:nvGrpSpPr>
        <p:grpSpPr>
          <a:xfrm>
            <a:off x="3333750" y="1524000"/>
            <a:ext cx="2476500" cy="3048000"/>
            <a:chOff x="0" y="0"/>
            <a:chExt cx="2476500" cy="3048000"/>
          </a:xfrm>
        </p:grpSpPr>
        <p:sp>
          <p:nvSpPr>
            <p:cNvPr id="164" name="Google Shape;164;p20"/>
            <p:cNvSpPr/>
            <p:nvPr/>
          </p:nvSpPr>
          <p:spPr>
            <a:xfrm>
              <a:off x="0" y="0"/>
              <a:ext cx="2476500" cy="3048000"/>
            </a:xfrm>
            <a:prstGeom prst="roundRect">
              <a:avLst>
                <a:gd name="adj" fmla="val 4615"/>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5" name="Google Shape;165;p20"/>
            <p:cNvSpPr txBox="1"/>
            <p:nvPr/>
          </p:nvSpPr>
          <p:spPr>
            <a:xfrm>
              <a:off x="0" y="0"/>
              <a:ext cx="2476500" cy="30480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3200">
                  <a:solidFill>
                    <a:srgbClr val="0F766E"/>
                  </a:solidFill>
                  <a:latin typeface="Material Icons"/>
                  <a:ea typeface="Material Icons"/>
                  <a:cs typeface="Material Icons"/>
                  <a:sym typeface="Material Icons"/>
                </a:rPr>
                <a:t>calculate</a:t>
              </a:r>
              <a:endParaRPr sz="3200">
                <a:solidFill>
                  <a:srgbClr val="0F766E"/>
                </a:solidFill>
                <a:latin typeface="Material Icons"/>
                <a:ea typeface="Material Icons"/>
                <a:cs typeface="Material Icons"/>
                <a:sym typeface="Material Icons"/>
              </a:endParaRPr>
            </a:p>
            <a:p>
              <a:pPr marL="0" lvl="0" indent="0" algn="l" rtl="0">
                <a:spcBef>
                  <a:spcPts val="900"/>
                </a:spcBef>
                <a:spcAft>
                  <a:spcPts val="0"/>
                </a:spcAft>
                <a:buClr>
                  <a:schemeClr val="dk1"/>
                </a:buClr>
                <a:buSzPts val="1100"/>
                <a:buFont typeface="Arial"/>
                <a:buNone/>
              </a:pPr>
              <a:r>
                <a:rPr lang="en-US" sz="1800" b="1">
                  <a:solidFill>
                    <a:srgbClr val="0F172A"/>
                  </a:solidFill>
                  <a:latin typeface="Calibri"/>
                  <a:ea typeface="Calibri"/>
                  <a:cs typeface="Calibri"/>
                  <a:sym typeface="Calibri"/>
                </a:rPr>
                <a:t>{70% of students will score level 3 or higher}</a:t>
              </a:r>
              <a:endParaRPr sz="1800" b="1">
                <a:solidFill>
                  <a:srgbClr val="0F172A"/>
                </a:solidFill>
                <a:latin typeface="Calibri"/>
                <a:ea typeface="Calibri"/>
                <a:cs typeface="Calibri"/>
                <a:sym typeface="Calibri"/>
              </a:endParaRPr>
            </a:p>
            <a:p>
              <a:pPr marL="0" lvl="0" indent="0" algn="l" rtl="0">
                <a:spcBef>
                  <a:spcPts val="1200"/>
                </a:spcBef>
                <a:spcAft>
                  <a:spcPts val="0"/>
                </a:spcAft>
                <a:buNone/>
              </a:pPr>
              <a:r>
                <a:rPr lang="en-US" sz="1000" b="1">
                  <a:solidFill>
                    <a:srgbClr val="0F766E"/>
                  </a:solidFill>
                  <a:latin typeface="Calibri"/>
                  <a:ea typeface="Calibri"/>
                  <a:cs typeface="Calibri"/>
                  <a:sym typeface="Calibri"/>
                </a:rPr>
                <a:t>Title I Support</a:t>
              </a:r>
              <a:endParaRPr>
                <a:latin typeface="Calibri"/>
                <a:ea typeface="Calibri"/>
                <a:cs typeface="Calibri"/>
                <a:sym typeface="Calibri"/>
              </a:endParaRPr>
            </a:p>
            <a:p>
              <a:pPr marL="0" lvl="0" indent="0" algn="l" rtl="0">
                <a:spcBef>
                  <a:spcPts val="0"/>
                </a:spcBef>
                <a:spcAft>
                  <a:spcPts val="0"/>
                </a:spcAft>
                <a:buNone/>
              </a:pPr>
              <a:r>
                <a:rPr lang="en-US" sz="1100">
                  <a:solidFill>
                    <a:srgbClr val="475569"/>
                  </a:solidFill>
                  <a:latin typeface="Calibri"/>
                  <a:ea typeface="Calibri"/>
                  <a:cs typeface="Calibri"/>
                  <a:sym typeface="Calibri"/>
                </a:rPr>
                <a:t>[ixl, Reflex, Istation, intervention teachers, EDI (Jan), ESY (summer school)</a:t>
              </a:r>
              <a:endParaRPr sz="1100" b="0">
                <a:solidFill>
                  <a:srgbClr val="475569"/>
                </a:solidFill>
                <a:latin typeface="Calibri"/>
                <a:ea typeface="Calibri"/>
                <a:cs typeface="Calibri"/>
                <a:sym typeface="Calibri"/>
              </a:endParaRPr>
            </a:p>
          </p:txBody>
        </p:sp>
      </p:grpSp>
      <p:grpSp>
        <p:nvGrpSpPr>
          <p:cNvPr id="166" name="Google Shape;166;p20"/>
          <p:cNvGrpSpPr/>
          <p:nvPr/>
        </p:nvGrpSpPr>
        <p:grpSpPr>
          <a:xfrm>
            <a:off x="6210300" y="1524000"/>
            <a:ext cx="2476500" cy="3048000"/>
            <a:chOff x="0" y="0"/>
            <a:chExt cx="2476500" cy="3048000"/>
          </a:xfrm>
        </p:grpSpPr>
        <p:sp>
          <p:nvSpPr>
            <p:cNvPr id="167" name="Google Shape;167;p20"/>
            <p:cNvSpPr/>
            <p:nvPr/>
          </p:nvSpPr>
          <p:spPr>
            <a:xfrm>
              <a:off x="0" y="0"/>
              <a:ext cx="2476500" cy="3048000"/>
            </a:xfrm>
            <a:prstGeom prst="roundRect">
              <a:avLst>
                <a:gd name="adj" fmla="val 4615"/>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8" name="Google Shape;168;p20"/>
            <p:cNvSpPr txBox="1"/>
            <p:nvPr/>
          </p:nvSpPr>
          <p:spPr>
            <a:xfrm>
              <a:off x="0" y="0"/>
              <a:ext cx="2476500" cy="30480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800">
                  <a:solidFill>
                    <a:srgbClr val="EA580C"/>
                  </a:solidFill>
                  <a:latin typeface="Material Icons"/>
                  <a:ea typeface="Material Icons"/>
                  <a:cs typeface="Material Icons"/>
                  <a:sym typeface="Material Icons"/>
                </a:rPr>
                <a:t>🤝 </a:t>
              </a:r>
              <a:r>
                <a:rPr lang="en-US" sz="3200">
                  <a:solidFill>
                    <a:srgbClr val="EA580C"/>
                  </a:solidFill>
                  <a:latin typeface="Material Icons"/>
                  <a:ea typeface="Material Icons"/>
                  <a:cs typeface="Material Icons"/>
                  <a:sym typeface="Material Icons"/>
                </a:rPr>
                <a:t> e</a:t>
              </a:r>
              <a:endParaRPr sz="3200">
                <a:solidFill>
                  <a:srgbClr val="EA580C"/>
                </a:solidFill>
                <a:latin typeface="Material Icons"/>
                <a:ea typeface="Material Icons"/>
                <a:cs typeface="Material Icons"/>
                <a:sym typeface="Material Icons"/>
              </a:endParaRPr>
            </a:p>
            <a:p>
              <a:pPr marL="0" lvl="0" indent="0" algn="l" rtl="0">
                <a:spcBef>
                  <a:spcPts val="900"/>
                </a:spcBef>
                <a:spcAft>
                  <a:spcPts val="0"/>
                </a:spcAft>
                <a:buNone/>
              </a:pPr>
              <a:r>
                <a:rPr lang="en-US" sz="1800" b="1">
                  <a:solidFill>
                    <a:srgbClr val="0F172A"/>
                  </a:solidFill>
                  <a:latin typeface="Calibri"/>
                  <a:ea typeface="Calibri"/>
                  <a:cs typeface="Calibri"/>
                  <a:sym typeface="Calibri"/>
                </a:rPr>
                <a:t>{40% of parents will participate in Parent and Family Engagement events}</a:t>
              </a:r>
              <a:endParaRPr sz="1800" b="1">
                <a:solidFill>
                  <a:srgbClr val="0F172A"/>
                </a:solidFill>
                <a:latin typeface="Calibri"/>
                <a:ea typeface="Calibri"/>
                <a:cs typeface="Calibri"/>
                <a:sym typeface="Calibri"/>
              </a:endParaRPr>
            </a:p>
            <a:p>
              <a:pPr marL="0" lvl="0" indent="0" algn="l" rtl="0">
                <a:spcBef>
                  <a:spcPts val="1200"/>
                </a:spcBef>
                <a:spcAft>
                  <a:spcPts val="0"/>
                </a:spcAft>
                <a:buNone/>
              </a:pPr>
              <a:r>
                <a:rPr lang="en-US" sz="1000" b="1">
                  <a:solidFill>
                    <a:srgbClr val="EA580C"/>
                  </a:solidFill>
                  <a:latin typeface="Calibri"/>
                  <a:ea typeface="Calibri"/>
                  <a:cs typeface="Calibri"/>
                  <a:sym typeface="Calibri"/>
                </a:rPr>
                <a:t>Title I Support</a:t>
              </a:r>
              <a:endParaRPr>
                <a:latin typeface="Calibri"/>
                <a:ea typeface="Calibri"/>
                <a:cs typeface="Calibri"/>
                <a:sym typeface="Calibri"/>
              </a:endParaRPr>
            </a:p>
            <a:p>
              <a:pPr marL="0" lvl="0" indent="0" algn="l" rtl="0">
                <a:spcBef>
                  <a:spcPts val="0"/>
                </a:spcBef>
                <a:spcAft>
                  <a:spcPts val="0"/>
                </a:spcAft>
                <a:buNone/>
              </a:pPr>
              <a:r>
                <a:rPr lang="en-US" sz="1100">
                  <a:solidFill>
                    <a:srgbClr val="475569"/>
                  </a:solidFill>
                  <a:latin typeface="Calibri"/>
                  <a:ea typeface="Calibri"/>
                  <a:cs typeface="Calibri"/>
                  <a:sym typeface="Calibri"/>
                </a:rPr>
                <a:t>Annual Meeting, Family Game Night, STEAM Night, FAST breakfast, Kinder RoundUp, Ending Summer Gap)</a:t>
              </a:r>
              <a:endParaRPr sz="1100" b="0">
                <a:solidFill>
                  <a:srgbClr val="475569"/>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3"/>
        <p:cNvGrpSpPr/>
        <p:nvPr/>
      </p:nvGrpSpPr>
      <p:grpSpPr>
        <a:xfrm>
          <a:off x="0" y="0"/>
          <a:ext cx="0" cy="0"/>
          <a:chOff x="0" y="0"/>
          <a:chExt cx="0" cy="0"/>
        </a:xfrm>
      </p:grpSpPr>
      <p:sp>
        <p:nvSpPr>
          <p:cNvPr id="174" name="Google Shape;174;p21"/>
          <p:cNvSpPr txBox="1">
            <a:spLocks noGrp="1"/>
          </p:cNvSpPr>
          <p:nvPr>
            <p:ph type="title"/>
          </p:nvPr>
        </p:nvSpPr>
        <p:spPr>
          <a:xfrm>
            <a:off x="457200" y="381000"/>
            <a:ext cx="8229600" cy="857400"/>
          </a:xfrm>
          <a:prstGeom prst="rect">
            <a:avLst/>
          </a:prstGeom>
          <a:solidFill>
            <a:srgbClr val="000000">
              <a:alpha val="0"/>
            </a:srgbClr>
          </a:solidFill>
          <a:ln>
            <a:noFill/>
          </a:ln>
        </p:spPr>
        <p:txBody>
          <a:bodyPr spcFirstLastPara="1" wrap="square" lIns="0" tIns="0" rIns="0" bIns="0" anchor="ctr" anchorCtr="0">
            <a:normAutofit/>
          </a:bodyPr>
          <a:lstStyle/>
          <a:p>
            <a:pPr marL="0" lvl="0" indent="0" algn="l" rtl="0">
              <a:spcBef>
                <a:spcPts val="0"/>
              </a:spcBef>
              <a:spcAft>
                <a:spcPts val="0"/>
              </a:spcAft>
              <a:buNone/>
            </a:pPr>
            <a:r>
              <a:rPr lang="en-US" sz="3200" b="1">
                <a:solidFill>
                  <a:srgbClr val="0F172A"/>
                </a:solidFill>
                <a:latin typeface="Calibri"/>
                <a:ea typeface="Calibri"/>
                <a:cs typeface="Calibri"/>
                <a:sym typeface="Calibri"/>
              </a:rPr>
              <a:t>Parent &amp; Family Engagement Plan</a:t>
            </a:r>
            <a:endParaRPr sz="3200" b="1">
              <a:solidFill>
                <a:srgbClr val="0F172A"/>
              </a:solidFill>
              <a:latin typeface="Calibri"/>
              <a:ea typeface="Calibri"/>
              <a:cs typeface="Calibri"/>
              <a:sym typeface="Calibri"/>
            </a:endParaRPr>
          </a:p>
          <a:p>
            <a:pPr marL="0" lvl="0" indent="0" algn="l" rtl="0">
              <a:spcBef>
                <a:spcPts val="225"/>
              </a:spcBef>
              <a:spcAft>
                <a:spcPts val="0"/>
              </a:spcAft>
              <a:buNone/>
            </a:pPr>
            <a:r>
              <a:rPr lang="en-US" sz="1400" b="0">
                <a:solidFill>
                  <a:srgbClr val="64748B"/>
                </a:solidFill>
                <a:latin typeface="Calibri"/>
                <a:ea typeface="Calibri"/>
                <a:cs typeface="Calibri"/>
                <a:sym typeface="Calibri"/>
              </a:rPr>
              <a:t>Building strong partnerships between school, home, and community</a:t>
            </a:r>
            <a:endParaRPr sz="1400" b="0">
              <a:solidFill>
                <a:srgbClr val="64748B"/>
              </a:solidFill>
              <a:latin typeface="Calibri"/>
              <a:ea typeface="Calibri"/>
              <a:cs typeface="Calibri"/>
              <a:sym typeface="Calibri"/>
            </a:endParaRPr>
          </a:p>
        </p:txBody>
      </p:sp>
      <p:grpSp>
        <p:nvGrpSpPr>
          <p:cNvPr id="175" name="Google Shape;175;p21"/>
          <p:cNvGrpSpPr/>
          <p:nvPr/>
        </p:nvGrpSpPr>
        <p:grpSpPr>
          <a:xfrm>
            <a:off x="457200" y="1524000"/>
            <a:ext cx="2476500" cy="3048000"/>
            <a:chOff x="0" y="0"/>
            <a:chExt cx="2476500" cy="3048000"/>
          </a:xfrm>
        </p:grpSpPr>
        <p:sp>
          <p:nvSpPr>
            <p:cNvPr id="176" name="Google Shape;176;p21"/>
            <p:cNvSpPr/>
            <p:nvPr/>
          </p:nvSpPr>
          <p:spPr>
            <a:xfrm>
              <a:off x="0" y="0"/>
              <a:ext cx="2476500" cy="3048000"/>
            </a:xfrm>
            <a:prstGeom prst="roundRect">
              <a:avLst>
                <a:gd name="adj" fmla="val 4615"/>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7" name="Google Shape;177;p21"/>
            <p:cNvSpPr txBox="1"/>
            <p:nvPr/>
          </p:nvSpPr>
          <p:spPr>
            <a:xfrm>
              <a:off x="0" y="0"/>
              <a:ext cx="2476500" cy="30480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3200" b="0">
                  <a:solidFill>
                    <a:srgbClr val="0284C7"/>
                  </a:solidFill>
                  <a:latin typeface="Material Icons"/>
                  <a:ea typeface="Material Icons"/>
                  <a:cs typeface="Material Icons"/>
                  <a:sym typeface="Material Icons"/>
                </a:rPr>
                <a:t>event</a:t>
              </a:r>
              <a:endParaRPr sz="3200" b="0">
                <a:solidFill>
                  <a:srgbClr val="0284C7"/>
                </a:solidFill>
                <a:latin typeface="Material Icons"/>
                <a:ea typeface="Material Icons"/>
                <a:cs typeface="Material Icons"/>
                <a:sym typeface="Material Icons"/>
              </a:endParaRPr>
            </a:p>
            <a:p>
              <a:pPr marL="0" lvl="0" indent="0" algn="l" rtl="0">
                <a:spcBef>
                  <a:spcPts val="900"/>
                </a:spcBef>
                <a:spcAft>
                  <a:spcPts val="0"/>
                </a:spcAft>
                <a:buNone/>
              </a:pPr>
              <a:r>
                <a:rPr lang="en-US" sz="2000" b="1">
                  <a:solidFill>
                    <a:srgbClr val="0F172A"/>
                  </a:solidFill>
                  <a:latin typeface="Calibri"/>
                  <a:ea typeface="Calibri"/>
                  <a:cs typeface="Calibri"/>
                  <a:sym typeface="Calibri"/>
                </a:rPr>
                <a:t>Events</a:t>
              </a:r>
              <a:endParaRPr sz="2000" b="1">
                <a:solidFill>
                  <a:srgbClr val="0F172A"/>
                </a:solidFill>
                <a:latin typeface="Calibri"/>
                <a:ea typeface="Calibri"/>
                <a:cs typeface="Calibri"/>
                <a:sym typeface="Calibri"/>
              </a:endParaRPr>
            </a:p>
            <a:p>
              <a:pPr marL="0" lvl="0" indent="0" algn="l" rtl="0">
                <a:spcBef>
                  <a:spcPts val="900"/>
                </a:spcBef>
                <a:spcAft>
                  <a:spcPts val="0"/>
                </a:spcAft>
                <a:buNone/>
              </a:pPr>
              <a:r>
                <a:rPr lang="en-US" sz="1100" b="0">
                  <a:solidFill>
                    <a:srgbClr val="475569"/>
                  </a:solidFill>
                  <a:latin typeface="Calibri"/>
                  <a:ea typeface="Calibri"/>
                  <a:cs typeface="Calibri"/>
                  <a:sym typeface="Calibri"/>
                </a:rPr>
                <a:t>Annual Title I Meeting, and school-wide community gatherings to share input.</a:t>
              </a:r>
              <a:endParaRPr sz="1100" b="0">
                <a:solidFill>
                  <a:srgbClr val="475569"/>
                </a:solidFill>
                <a:latin typeface="Calibri"/>
                <a:ea typeface="Calibri"/>
                <a:cs typeface="Calibri"/>
                <a:sym typeface="Calibri"/>
              </a:endParaRPr>
            </a:p>
            <a:p>
              <a:pPr marL="0" lvl="0" indent="0" algn="l" rtl="0">
                <a:spcBef>
                  <a:spcPts val="0"/>
                </a:spcBef>
                <a:spcAft>
                  <a:spcPts val="0"/>
                </a:spcAft>
                <a:buNone/>
              </a:pPr>
              <a:r>
                <a:rPr lang="en-US" sz="1200" b="1">
                  <a:solidFill>
                    <a:srgbClr val="475569"/>
                  </a:solidFill>
                  <a:latin typeface="Calibri"/>
                  <a:ea typeface="Calibri"/>
                  <a:cs typeface="Calibri"/>
                  <a:sym typeface="Calibri"/>
                </a:rPr>
                <a:t>Family Game Night - Dec.</a:t>
              </a:r>
              <a:endParaRPr sz="1200" b="1">
                <a:solidFill>
                  <a:srgbClr val="475569"/>
                </a:solidFill>
                <a:latin typeface="Calibri"/>
                <a:ea typeface="Calibri"/>
                <a:cs typeface="Calibri"/>
                <a:sym typeface="Calibri"/>
              </a:endParaRPr>
            </a:p>
            <a:p>
              <a:pPr marL="0" lvl="0" indent="0" algn="l" rtl="0">
                <a:spcBef>
                  <a:spcPts val="0"/>
                </a:spcBef>
                <a:spcAft>
                  <a:spcPts val="0"/>
                </a:spcAft>
                <a:buNone/>
              </a:pPr>
              <a:r>
                <a:rPr lang="en-US" sz="1200" b="1">
                  <a:solidFill>
                    <a:srgbClr val="475569"/>
                  </a:solidFill>
                  <a:latin typeface="Calibri"/>
                  <a:ea typeface="Calibri"/>
                  <a:cs typeface="Calibri"/>
                  <a:sym typeface="Calibri"/>
                </a:rPr>
                <a:t>STEAM night - Feb/Mar</a:t>
              </a:r>
              <a:endParaRPr sz="1200" b="1">
                <a:solidFill>
                  <a:srgbClr val="475569"/>
                </a:solidFill>
                <a:latin typeface="Calibri"/>
                <a:ea typeface="Calibri"/>
                <a:cs typeface="Calibri"/>
                <a:sym typeface="Calibri"/>
              </a:endParaRPr>
            </a:p>
            <a:p>
              <a:pPr marL="0" lvl="0" indent="0" algn="l" rtl="0">
                <a:spcBef>
                  <a:spcPts val="0"/>
                </a:spcBef>
                <a:spcAft>
                  <a:spcPts val="0"/>
                </a:spcAft>
                <a:buNone/>
              </a:pPr>
              <a:r>
                <a:rPr lang="en-US" sz="1200" b="1">
                  <a:solidFill>
                    <a:srgbClr val="475569"/>
                  </a:solidFill>
                  <a:latin typeface="Calibri"/>
                  <a:ea typeface="Calibri"/>
                  <a:cs typeface="Calibri"/>
                  <a:sym typeface="Calibri"/>
                </a:rPr>
                <a:t>FAST Breakfast (3rd-5th) - April</a:t>
              </a:r>
              <a:endParaRPr sz="1200" b="1">
                <a:solidFill>
                  <a:srgbClr val="475569"/>
                </a:solidFill>
                <a:latin typeface="Calibri"/>
                <a:ea typeface="Calibri"/>
                <a:cs typeface="Calibri"/>
                <a:sym typeface="Calibri"/>
              </a:endParaRPr>
            </a:p>
            <a:p>
              <a:pPr marL="0" lvl="0" indent="0" algn="l" rtl="0">
                <a:spcBef>
                  <a:spcPts val="0"/>
                </a:spcBef>
                <a:spcAft>
                  <a:spcPts val="0"/>
                </a:spcAft>
                <a:buNone/>
              </a:pPr>
              <a:r>
                <a:rPr lang="en-US" sz="1200" b="1">
                  <a:solidFill>
                    <a:srgbClr val="475569"/>
                  </a:solidFill>
                  <a:latin typeface="Calibri"/>
                  <a:ea typeface="Calibri"/>
                  <a:cs typeface="Calibri"/>
                  <a:sym typeface="Calibri"/>
                </a:rPr>
                <a:t>Kinder Round-Up - May</a:t>
              </a:r>
              <a:endParaRPr sz="1200" b="1">
                <a:solidFill>
                  <a:srgbClr val="475569"/>
                </a:solidFill>
                <a:latin typeface="Calibri"/>
                <a:ea typeface="Calibri"/>
                <a:cs typeface="Calibri"/>
                <a:sym typeface="Calibri"/>
              </a:endParaRPr>
            </a:p>
            <a:p>
              <a:pPr marL="0" lvl="0" indent="0" algn="l" rtl="0">
                <a:spcBef>
                  <a:spcPts val="0"/>
                </a:spcBef>
                <a:spcAft>
                  <a:spcPts val="0"/>
                </a:spcAft>
                <a:buNone/>
              </a:pPr>
              <a:r>
                <a:rPr lang="en-US" sz="1200" b="1">
                  <a:solidFill>
                    <a:srgbClr val="475569"/>
                  </a:solidFill>
                  <a:latin typeface="Calibri"/>
                  <a:ea typeface="Calibri"/>
                  <a:cs typeface="Calibri"/>
                  <a:sym typeface="Calibri"/>
                </a:rPr>
                <a:t>Ending Summer Gap - May</a:t>
              </a:r>
              <a:endParaRPr sz="1200" b="1">
                <a:solidFill>
                  <a:srgbClr val="475569"/>
                </a:solidFill>
                <a:latin typeface="Calibri"/>
                <a:ea typeface="Calibri"/>
                <a:cs typeface="Calibri"/>
                <a:sym typeface="Calibri"/>
              </a:endParaRPr>
            </a:p>
          </p:txBody>
        </p:sp>
      </p:grpSp>
      <p:grpSp>
        <p:nvGrpSpPr>
          <p:cNvPr id="178" name="Google Shape;178;p21"/>
          <p:cNvGrpSpPr/>
          <p:nvPr/>
        </p:nvGrpSpPr>
        <p:grpSpPr>
          <a:xfrm>
            <a:off x="3333750" y="1524000"/>
            <a:ext cx="2476500" cy="3048000"/>
            <a:chOff x="0" y="0"/>
            <a:chExt cx="2476500" cy="3048000"/>
          </a:xfrm>
        </p:grpSpPr>
        <p:sp>
          <p:nvSpPr>
            <p:cNvPr id="179" name="Google Shape;179;p21"/>
            <p:cNvSpPr/>
            <p:nvPr/>
          </p:nvSpPr>
          <p:spPr>
            <a:xfrm>
              <a:off x="0" y="0"/>
              <a:ext cx="2476500" cy="3048000"/>
            </a:xfrm>
            <a:prstGeom prst="roundRect">
              <a:avLst>
                <a:gd name="adj" fmla="val 4615"/>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0" name="Google Shape;180;p21"/>
            <p:cNvSpPr txBox="1"/>
            <p:nvPr/>
          </p:nvSpPr>
          <p:spPr>
            <a:xfrm>
              <a:off x="0" y="0"/>
              <a:ext cx="2476500" cy="30480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3200" b="0">
                  <a:solidFill>
                    <a:srgbClr val="0F766E"/>
                  </a:solidFill>
                  <a:latin typeface="Material Icons"/>
                  <a:ea typeface="Material Icons"/>
                  <a:cs typeface="Material Icons"/>
                  <a:sym typeface="Material Icons"/>
                </a:rPr>
                <a:t>school</a:t>
              </a:r>
              <a:endParaRPr sz="3200" b="0">
                <a:solidFill>
                  <a:srgbClr val="0F766E"/>
                </a:solidFill>
                <a:latin typeface="Material Icons"/>
                <a:ea typeface="Material Icons"/>
                <a:cs typeface="Material Icons"/>
                <a:sym typeface="Material Icons"/>
              </a:endParaRPr>
            </a:p>
            <a:p>
              <a:pPr marL="0" lvl="0" indent="0" algn="l" rtl="0">
                <a:spcBef>
                  <a:spcPts val="900"/>
                </a:spcBef>
                <a:spcAft>
                  <a:spcPts val="0"/>
                </a:spcAft>
                <a:buNone/>
              </a:pPr>
              <a:r>
                <a:rPr lang="en-US" sz="2000" b="1">
                  <a:solidFill>
                    <a:srgbClr val="0F172A"/>
                  </a:solidFill>
                  <a:latin typeface="Calibri"/>
                  <a:ea typeface="Calibri"/>
                  <a:cs typeface="Calibri"/>
                  <a:sym typeface="Calibri"/>
                </a:rPr>
                <a:t>Trainings</a:t>
              </a:r>
              <a:endParaRPr sz="2000" b="1">
                <a:solidFill>
                  <a:srgbClr val="0F172A"/>
                </a:solidFill>
                <a:latin typeface="Calibri"/>
                <a:ea typeface="Calibri"/>
                <a:cs typeface="Calibri"/>
                <a:sym typeface="Calibri"/>
              </a:endParaRPr>
            </a:p>
            <a:p>
              <a:pPr marL="0" lvl="0" indent="0" algn="l" rtl="0">
                <a:spcBef>
                  <a:spcPts val="900"/>
                </a:spcBef>
                <a:spcAft>
                  <a:spcPts val="0"/>
                </a:spcAft>
                <a:buNone/>
              </a:pPr>
              <a:r>
                <a:rPr lang="en-US" sz="1100" b="0">
                  <a:solidFill>
                    <a:srgbClr val="475569"/>
                  </a:solidFill>
                  <a:latin typeface="Calibri"/>
                  <a:ea typeface="Calibri"/>
                  <a:cs typeface="Calibri"/>
                  <a:sym typeface="Calibri"/>
                </a:rPr>
                <a:t>Academic workshops and home learning strategy sessions to empower parents to support student success.</a:t>
              </a:r>
              <a:endParaRPr sz="1100" b="0">
                <a:solidFill>
                  <a:srgbClr val="475569"/>
                </a:solidFill>
                <a:latin typeface="Calibri"/>
                <a:ea typeface="Calibri"/>
                <a:cs typeface="Calibri"/>
                <a:sym typeface="Calibri"/>
              </a:endParaRPr>
            </a:p>
            <a:p>
              <a:pPr marL="0" lvl="0" indent="0" algn="l" rtl="0">
                <a:spcBef>
                  <a:spcPts val="0"/>
                </a:spcBef>
                <a:spcAft>
                  <a:spcPts val="0"/>
                </a:spcAft>
                <a:buNone/>
              </a:pPr>
              <a:endParaRPr sz="1100">
                <a:solidFill>
                  <a:srgbClr val="475569"/>
                </a:solidFill>
                <a:latin typeface="Calibri"/>
                <a:ea typeface="Calibri"/>
                <a:cs typeface="Calibri"/>
                <a:sym typeface="Calibri"/>
              </a:endParaRPr>
            </a:p>
            <a:p>
              <a:pPr marL="0" lvl="0" indent="0" algn="l" rtl="0">
                <a:spcBef>
                  <a:spcPts val="0"/>
                </a:spcBef>
                <a:spcAft>
                  <a:spcPts val="0"/>
                </a:spcAft>
                <a:buNone/>
              </a:pPr>
              <a:r>
                <a:rPr lang="en-US" sz="1100">
                  <a:solidFill>
                    <a:srgbClr val="475569"/>
                  </a:solidFill>
                  <a:latin typeface="Calibri"/>
                  <a:ea typeface="Calibri"/>
                  <a:cs typeface="Calibri"/>
                  <a:sym typeface="Calibri"/>
                </a:rPr>
                <a:t>IXL, Reflex, YMHFA</a:t>
              </a:r>
              <a:endParaRPr sz="1100">
                <a:solidFill>
                  <a:srgbClr val="475569"/>
                </a:solidFill>
                <a:latin typeface="Calibri"/>
                <a:ea typeface="Calibri"/>
                <a:cs typeface="Calibri"/>
                <a:sym typeface="Calibri"/>
              </a:endParaRPr>
            </a:p>
          </p:txBody>
        </p:sp>
      </p:grpSp>
      <p:grpSp>
        <p:nvGrpSpPr>
          <p:cNvPr id="181" name="Google Shape;181;p21"/>
          <p:cNvGrpSpPr/>
          <p:nvPr/>
        </p:nvGrpSpPr>
        <p:grpSpPr>
          <a:xfrm>
            <a:off x="6210300" y="1524000"/>
            <a:ext cx="2476500" cy="3048000"/>
            <a:chOff x="0" y="0"/>
            <a:chExt cx="2476500" cy="3048000"/>
          </a:xfrm>
        </p:grpSpPr>
        <p:sp>
          <p:nvSpPr>
            <p:cNvPr id="182" name="Google Shape;182;p21"/>
            <p:cNvSpPr/>
            <p:nvPr/>
          </p:nvSpPr>
          <p:spPr>
            <a:xfrm>
              <a:off x="0" y="0"/>
              <a:ext cx="2476500" cy="3048000"/>
            </a:xfrm>
            <a:prstGeom prst="roundRect">
              <a:avLst>
                <a:gd name="adj" fmla="val 4615"/>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3" name="Google Shape;183;p21"/>
            <p:cNvSpPr txBox="1"/>
            <p:nvPr/>
          </p:nvSpPr>
          <p:spPr>
            <a:xfrm>
              <a:off x="0" y="0"/>
              <a:ext cx="2476500" cy="30480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3200" b="0">
                  <a:solidFill>
                    <a:srgbClr val="EA580C"/>
                  </a:solidFill>
                  <a:latin typeface="Material Icons"/>
                  <a:ea typeface="Material Icons"/>
                  <a:cs typeface="Material Icons"/>
                  <a:sym typeface="Material Icons"/>
                </a:rPr>
                <a:t>groups</a:t>
              </a:r>
              <a:endParaRPr sz="3200" b="0">
                <a:solidFill>
                  <a:srgbClr val="EA580C"/>
                </a:solidFill>
                <a:latin typeface="Material Icons"/>
                <a:ea typeface="Material Icons"/>
                <a:cs typeface="Material Icons"/>
                <a:sym typeface="Material Icons"/>
              </a:endParaRPr>
            </a:p>
            <a:p>
              <a:pPr marL="0" lvl="0" indent="0" algn="l" rtl="0">
                <a:spcBef>
                  <a:spcPts val="900"/>
                </a:spcBef>
                <a:spcAft>
                  <a:spcPts val="0"/>
                </a:spcAft>
                <a:buNone/>
              </a:pPr>
              <a:r>
                <a:rPr lang="en-US" sz="2000" b="1">
                  <a:solidFill>
                    <a:srgbClr val="0F172A"/>
                  </a:solidFill>
                  <a:latin typeface="Calibri"/>
                  <a:ea typeface="Calibri"/>
                  <a:cs typeface="Calibri"/>
                  <a:sym typeface="Calibri"/>
                </a:rPr>
                <a:t>Family Nights</a:t>
              </a:r>
              <a:endParaRPr sz="2000" b="1">
                <a:solidFill>
                  <a:srgbClr val="0F172A"/>
                </a:solidFill>
                <a:latin typeface="Calibri"/>
                <a:ea typeface="Calibri"/>
                <a:cs typeface="Calibri"/>
                <a:sym typeface="Calibri"/>
              </a:endParaRPr>
            </a:p>
            <a:p>
              <a:pPr marL="0" lvl="0" indent="0" algn="l" rtl="0">
                <a:spcBef>
                  <a:spcPts val="900"/>
                </a:spcBef>
                <a:spcAft>
                  <a:spcPts val="0"/>
                </a:spcAft>
                <a:buNone/>
              </a:pPr>
              <a:r>
                <a:rPr lang="en-US" sz="1100" b="0">
                  <a:solidFill>
                    <a:srgbClr val="475569"/>
                  </a:solidFill>
                  <a:latin typeface="Calibri"/>
                  <a:ea typeface="Calibri"/>
                  <a:cs typeface="Calibri"/>
                  <a:sym typeface="Calibri"/>
                </a:rPr>
                <a:t>Interactive STEAM</a:t>
              </a:r>
              <a:r>
                <a:rPr lang="en-US" sz="1100">
                  <a:solidFill>
                    <a:srgbClr val="475569"/>
                  </a:solidFill>
                  <a:latin typeface="Calibri"/>
                  <a:ea typeface="Calibri"/>
                  <a:cs typeface="Calibri"/>
                  <a:sym typeface="Calibri"/>
                </a:rPr>
                <a:t> &amp; Family Game </a:t>
              </a:r>
              <a:r>
                <a:rPr lang="en-US" sz="1100" b="0">
                  <a:solidFill>
                    <a:srgbClr val="475569"/>
                  </a:solidFill>
                  <a:latin typeface="Calibri"/>
                  <a:ea typeface="Calibri"/>
                  <a:cs typeface="Calibri"/>
                  <a:sym typeface="Calibri"/>
                </a:rPr>
                <a:t>night brin</a:t>
              </a:r>
              <a:r>
                <a:rPr lang="en-US" sz="1100">
                  <a:solidFill>
                    <a:srgbClr val="475569"/>
                  </a:solidFill>
                  <a:latin typeface="Calibri"/>
                  <a:ea typeface="Calibri"/>
                  <a:cs typeface="Calibri"/>
                  <a:sym typeface="Calibri"/>
                </a:rPr>
                <a:t>gs </a:t>
              </a:r>
              <a:r>
                <a:rPr lang="en-US" sz="1100" b="0">
                  <a:solidFill>
                    <a:srgbClr val="475569"/>
                  </a:solidFill>
                  <a:latin typeface="Calibri"/>
                  <a:ea typeface="Calibri"/>
                  <a:cs typeface="Calibri"/>
                  <a:sym typeface="Calibri"/>
                </a:rPr>
                <a:t>parents and children together for fun, hands-on learning experiences.</a:t>
              </a:r>
              <a:endParaRPr sz="1100" b="0">
                <a:solidFill>
                  <a:srgbClr val="475569"/>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8"/>
        <p:cNvGrpSpPr/>
        <p:nvPr/>
      </p:nvGrpSpPr>
      <p:grpSpPr>
        <a:xfrm>
          <a:off x="0" y="0"/>
          <a:ext cx="0" cy="0"/>
          <a:chOff x="0" y="0"/>
          <a:chExt cx="0" cy="0"/>
        </a:xfrm>
      </p:grpSpPr>
      <p:sp>
        <p:nvSpPr>
          <p:cNvPr id="189" name="Google Shape;189;p22"/>
          <p:cNvSpPr txBox="1"/>
          <p:nvPr/>
        </p:nvSpPr>
        <p:spPr>
          <a:xfrm>
            <a:off x="457200" y="381000"/>
            <a:ext cx="8229600" cy="8574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3200" b="1">
                <a:solidFill>
                  <a:srgbClr val="0F172A"/>
                </a:solidFill>
                <a:latin typeface="Calibri"/>
                <a:ea typeface="Calibri"/>
                <a:cs typeface="Calibri"/>
                <a:sym typeface="Calibri"/>
              </a:rPr>
              <a:t>Home-School Compact</a:t>
            </a:r>
            <a:endParaRPr sz="3200" b="1">
              <a:solidFill>
                <a:srgbClr val="0F172A"/>
              </a:solidFill>
              <a:latin typeface="Calibri"/>
              <a:ea typeface="Calibri"/>
              <a:cs typeface="Calibri"/>
              <a:sym typeface="Calibri"/>
            </a:endParaRPr>
          </a:p>
          <a:p>
            <a:pPr marL="0" lvl="0" indent="0" algn="l" rtl="0">
              <a:spcBef>
                <a:spcPts val="225"/>
              </a:spcBef>
              <a:spcAft>
                <a:spcPts val="0"/>
              </a:spcAft>
              <a:buNone/>
            </a:pPr>
            <a:r>
              <a:rPr lang="en-US" sz="1400" b="0">
                <a:solidFill>
                  <a:srgbClr val="64748B"/>
                </a:solidFill>
                <a:latin typeface="Calibri"/>
                <a:ea typeface="Calibri"/>
                <a:cs typeface="Calibri"/>
                <a:sym typeface="Calibri"/>
              </a:rPr>
              <a:t>A shared agreement outline for supporting student academic success</a:t>
            </a:r>
            <a:endParaRPr sz="1400" b="0">
              <a:solidFill>
                <a:srgbClr val="64748B"/>
              </a:solidFill>
              <a:latin typeface="Calibri"/>
              <a:ea typeface="Calibri"/>
              <a:cs typeface="Calibri"/>
              <a:sym typeface="Calibri"/>
            </a:endParaRPr>
          </a:p>
        </p:txBody>
      </p:sp>
      <p:grpSp>
        <p:nvGrpSpPr>
          <p:cNvPr id="190" name="Google Shape;190;p22"/>
          <p:cNvGrpSpPr/>
          <p:nvPr/>
        </p:nvGrpSpPr>
        <p:grpSpPr>
          <a:xfrm>
            <a:off x="457200" y="1524000"/>
            <a:ext cx="2476500" cy="3048000"/>
            <a:chOff x="0" y="0"/>
            <a:chExt cx="2476500" cy="3048000"/>
          </a:xfrm>
        </p:grpSpPr>
        <p:sp>
          <p:nvSpPr>
            <p:cNvPr id="191" name="Google Shape;191;p22"/>
            <p:cNvSpPr/>
            <p:nvPr/>
          </p:nvSpPr>
          <p:spPr>
            <a:xfrm>
              <a:off x="0" y="0"/>
              <a:ext cx="2476500" cy="3048000"/>
            </a:xfrm>
            <a:prstGeom prst="roundRect">
              <a:avLst>
                <a:gd name="adj" fmla="val 4615"/>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2" name="Google Shape;192;p22"/>
            <p:cNvSpPr txBox="1"/>
            <p:nvPr/>
          </p:nvSpPr>
          <p:spPr>
            <a:xfrm>
              <a:off x="0" y="0"/>
              <a:ext cx="2476500" cy="30480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3200" b="0">
                  <a:solidFill>
                    <a:srgbClr val="0284C7"/>
                  </a:solidFill>
                  <a:latin typeface="Material Icons"/>
                  <a:ea typeface="Material Icons"/>
                  <a:cs typeface="Material Icons"/>
                  <a:sym typeface="Material Icons"/>
                </a:rPr>
                <a:t>school</a:t>
              </a:r>
              <a:endParaRPr sz="3200" b="0">
                <a:solidFill>
                  <a:srgbClr val="0284C7"/>
                </a:solidFill>
                <a:latin typeface="Material Icons"/>
                <a:ea typeface="Material Icons"/>
                <a:cs typeface="Material Icons"/>
                <a:sym typeface="Material Icons"/>
              </a:endParaRPr>
            </a:p>
            <a:p>
              <a:pPr marL="0" lvl="0" indent="0" algn="l" rtl="0">
                <a:spcBef>
                  <a:spcPts val="675"/>
                </a:spcBef>
                <a:spcAft>
                  <a:spcPts val="0"/>
                </a:spcAft>
                <a:buNone/>
              </a:pPr>
              <a:r>
                <a:rPr lang="en-US" sz="1800" b="1">
                  <a:solidFill>
                    <a:srgbClr val="0F172A"/>
                  </a:solidFill>
                  <a:latin typeface="Calibri"/>
                  <a:ea typeface="Calibri"/>
                  <a:cs typeface="Calibri"/>
                  <a:sym typeface="Calibri"/>
                </a:rPr>
                <a:t>School Responsibilities</a:t>
              </a:r>
              <a:endParaRPr sz="1800" b="1">
                <a:solidFill>
                  <a:srgbClr val="0F172A"/>
                </a:solidFill>
                <a:latin typeface="Calibri"/>
                <a:ea typeface="Calibri"/>
                <a:cs typeface="Calibri"/>
                <a:sym typeface="Calibri"/>
              </a:endParaRPr>
            </a:p>
            <a:p>
              <a:pPr marL="0" lvl="0" indent="0" algn="l" rtl="0">
                <a:spcBef>
                  <a:spcPts val="900"/>
                </a:spcBef>
                <a:spcAft>
                  <a:spcPts val="0"/>
                </a:spcAft>
                <a:buNone/>
              </a:pPr>
              <a:r>
                <a:rPr lang="en-US" sz="1000" b="1">
                  <a:solidFill>
                    <a:srgbClr val="0284C7"/>
                  </a:solidFill>
                  <a:latin typeface="Calibri"/>
                  <a:ea typeface="Calibri"/>
                  <a:cs typeface="Calibri"/>
                  <a:sym typeface="Calibri"/>
                </a:rPr>
                <a:t>Title I Support</a:t>
              </a:r>
              <a:endParaRPr sz="1000" b="1">
                <a:solidFill>
                  <a:srgbClr val="0284C7"/>
                </a:solidFill>
                <a:latin typeface="Calibri"/>
                <a:ea typeface="Calibri"/>
                <a:cs typeface="Calibri"/>
                <a:sym typeface="Calibri"/>
              </a:endParaRPr>
            </a:p>
            <a:p>
              <a:pPr marL="0" lvl="0" indent="0" algn="l" rtl="0">
                <a:spcBef>
                  <a:spcPts val="675"/>
                </a:spcBef>
                <a:spcAft>
                  <a:spcPts val="0"/>
                </a:spcAft>
                <a:buNone/>
              </a:pPr>
              <a:r>
                <a:rPr lang="en-US" sz="1100">
                  <a:solidFill>
                    <a:srgbClr val="475569"/>
                  </a:solidFill>
                  <a:latin typeface="Calibri"/>
                  <a:ea typeface="Calibri"/>
                  <a:cs typeface="Calibri"/>
                  <a:sym typeface="Calibri"/>
                </a:rPr>
                <a:t>Committed </a:t>
              </a:r>
              <a:r>
                <a:rPr lang="en-US" sz="1100" b="0">
                  <a:solidFill>
                    <a:srgbClr val="475569"/>
                  </a:solidFill>
                  <a:latin typeface="Calibri"/>
                  <a:ea typeface="Calibri"/>
                  <a:cs typeface="Calibri"/>
                  <a:sym typeface="Calibri"/>
                </a:rPr>
                <a:t>to supporting student academic success, providing high-quality instruction, and maintaining open communication.</a:t>
              </a:r>
              <a:endParaRPr sz="1100" b="0">
                <a:solidFill>
                  <a:srgbClr val="475569"/>
                </a:solidFill>
                <a:latin typeface="Calibri"/>
                <a:ea typeface="Calibri"/>
                <a:cs typeface="Calibri"/>
                <a:sym typeface="Calibri"/>
              </a:endParaRPr>
            </a:p>
          </p:txBody>
        </p:sp>
      </p:grpSp>
      <p:grpSp>
        <p:nvGrpSpPr>
          <p:cNvPr id="193" name="Google Shape;193;p22"/>
          <p:cNvGrpSpPr/>
          <p:nvPr/>
        </p:nvGrpSpPr>
        <p:grpSpPr>
          <a:xfrm>
            <a:off x="3333750" y="1524000"/>
            <a:ext cx="2476500" cy="3048000"/>
            <a:chOff x="0" y="0"/>
            <a:chExt cx="2476500" cy="3048000"/>
          </a:xfrm>
        </p:grpSpPr>
        <p:sp>
          <p:nvSpPr>
            <p:cNvPr id="194" name="Google Shape;194;p22"/>
            <p:cNvSpPr/>
            <p:nvPr/>
          </p:nvSpPr>
          <p:spPr>
            <a:xfrm>
              <a:off x="0" y="0"/>
              <a:ext cx="2476500" cy="3048000"/>
            </a:xfrm>
            <a:prstGeom prst="roundRect">
              <a:avLst>
                <a:gd name="adj" fmla="val 4615"/>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5" name="Google Shape;195;p22"/>
            <p:cNvSpPr txBox="1"/>
            <p:nvPr/>
          </p:nvSpPr>
          <p:spPr>
            <a:xfrm>
              <a:off x="0" y="0"/>
              <a:ext cx="2476500" cy="30480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3200" b="0">
                  <a:solidFill>
                    <a:srgbClr val="0F766E"/>
                  </a:solidFill>
                  <a:latin typeface="Material Icons"/>
                  <a:ea typeface="Material Icons"/>
                  <a:cs typeface="Material Icons"/>
                  <a:sym typeface="Material Icons"/>
                </a:rPr>
                <a:t>home</a:t>
              </a:r>
              <a:endParaRPr sz="3200" b="0">
                <a:solidFill>
                  <a:srgbClr val="0F766E"/>
                </a:solidFill>
                <a:latin typeface="Material Icons"/>
                <a:ea typeface="Material Icons"/>
                <a:cs typeface="Material Icons"/>
                <a:sym typeface="Material Icons"/>
              </a:endParaRPr>
            </a:p>
            <a:p>
              <a:pPr marL="0" lvl="0" indent="0" algn="l" rtl="0">
                <a:spcBef>
                  <a:spcPts val="675"/>
                </a:spcBef>
                <a:spcAft>
                  <a:spcPts val="0"/>
                </a:spcAft>
                <a:buNone/>
              </a:pPr>
              <a:r>
                <a:rPr lang="en-US" sz="1800" b="1">
                  <a:solidFill>
                    <a:srgbClr val="0F172A"/>
                  </a:solidFill>
                  <a:latin typeface="Calibri"/>
                  <a:ea typeface="Calibri"/>
                  <a:cs typeface="Calibri"/>
                  <a:sym typeface="Calibri"/>
                </a:rPr>
                <a:t>Parent Responsibilities</a:t>
              </a:r>
              <a:endParaRPr sz="1800" b="1">
                <a:solidFill>
                  <a:srgbClr val="0F172A"/>
                </a:solidFill>
                <a:latin typeface="Calibri"/>
                <a:ea typeface="Calibri"/>
                <a:cs typeface="Calibri"/>
                <a:sym typeface="Calibri"/>
              </a:endParaRPr>
            </a:p>
            <a:p>
              <a:pPr marL="0" lvl="0" indent="0" algn="l" rtl="0">
                <a:spcBef>
                  <a:spcPts val="900"/>
                </a:spcBef>
                <a:spcAft>
                  <a:spcPts val="0"/>
                </a:spcAft>
                <a:buNone/>
              </a:pPr>
              <a:r>
                <a:rPr lang="en-US" sz="1000" b="1">
                  <a:solidFill>
                    <a:srgbClr val="0F766E"/>
                  </a:solidFill>
                  <a:latin typeface="Calibri"/>
                  <a:ea typeface="Calibri"/>
                  <a:cs typeface="Calibri"/>
                  <a:sym typeface="Calibri"/>
                </a:rPr>
                <a:t>Title I Support</a:t>
              </a:r>
              <a:endParaRPr sz="1000" b="1">
                <a:solidFill>
                  <a:srgbClr val="0F766E"/>
                </a:solidFill>
                <a:latin typeface="Calibri"/>
                <a:ea typeface="Calibri"/>
                <a:cs typeface="Calibri"/>
                <a:sym typeface="Calibri"/>
              </a:endParaRPr>
            </a:p>
            <a:p>
              <a:pPr marL="0" lvl="0" indent="0" algn="l" rtl="0">
                <a:spcBef>
                  <a:spcPts val="675"/>
                </a:spcBef>
                <a:spcAft>
                  <a:spcPts val="0"/>
                </a:spcAft>
                <a:buNone/>
              </a:pPr>
              <a:r>
                <a:rPr lang="en-US" sz="1100">
                  <a:solidFill>
                    <a:srgbClr val="475569"/>
                  </a:solidFill>
                  <a:latin typeface="Calibri"/>
                  <a:ea typeface="Calibri"/>
                  <a:cs typeface="Calibri"/>
                  <a:sym typeface="Calibri"/>
                </a:rPr>
                <a:t>Committed to </a:t>
              </a:r>
              <a:r>
                <a:rPr lang="en-US" sz="1100" b="0">
                  <a:solidFill>
                    <a:srgbClr val="475569"/>
                  </a:solidFill>
                  <a:latin typeface="Calibri"/>
                  <a:ea typeface="Calibri"/>
                  <a:cs typeface="Calibri"/>
                  <a:sym typeface="Calibri"/>
                </a:rPr>
                <a:t> supporting learning at home, monitoring attendance, attending school events, and collaborating with teachers.</a:t>
              </a:r>
              <a:endParaRPr sz="1100" b="0">
                <a:solidFill>
                  <a:srgbClr val="475569"/>
                </a:solidFill>
                <a:latin typeface="Calibri"/>
                <a:ea typeface="Calibri"/>
                <a:cs typeface="Calibri"/>
                <a:sym typeface="Calibri"/>
              </a:endParaRPr>
            </a:p>
          </p:txBody>
        </p:sp>
      </p:grpSp>
      <p:grpSp>
        <p:nvGrpSpPr>
          <p:cNvPr id="196" name="Google Shape;196;p22"/>
          <p:cNvGrpSpPr/>
          <p:nvPr/>
        </p:nvGrpSpPr>
        <p:grpSpPr>
          <a:xfrm>
            <a:off x="6210300" y="1524000"/>
            <a:ext cx="2476500" cy="3048000"/>
            <a:chOff x="0" y="0"/>
            <a:chExt cx="2476500" cy="3048000"/>
          </a:xfrm>
        </p:grpSpPr>
        <p:sp>
          <p:nvSpPr>
            <p:cNvPr id="197" name="Google Shape;197;p22"/>
            <p:cNvSpPr/>
            <p:nvPr/>
          </p:nvSpPr>
          <p:spPr>
            <a:xfrm>
              <a:off x="0" y="0"/>
              <a:ext cx="2476500" cy="3048000"/>
            </a:xfrm>
            <a:prstGeom prst="roundRect">
              <a:avLst>
                <a:gd name="adj" fmla="val 4615"/>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8" name="Google Shape;198;p22"/>
            <p:cNvSpPr txBox="1"/>
            <p:nvPr/>
          </p:nvSpPr>
          <p:spPr>
            <a:xfrm>
              <a:off x="0" y="0"/>
              <a:ext cx="2476500" cy="30480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3200" b="0">
                  <a:solidFill>
                    <a:srgbClr val="EA580C"/>
                  </a:solidFill>
                  <a:latin typeface="Material Icons"/>
                  <a:ea typeface="Material Icons"/>
                  <a:cs typeface="Material Icons"/>
                  <a:sym typeface="Material Icons"/>
                </a:rPr>
                <a:t>person</a:t>
              </a:r>
              <a:endParaRPr sz="3200" b="0">
                <a:solidFill>
                  <a:srgbClr val="EA580C"/>
                </a:solidFill>
                <a:latin typeface="Material Icons"/>
                <a:ea typeface="Material Icons"/>
                <a:cs typeface="Material Icons"/>
                <a:sym typeface="Material Icons"/>
              </a:endParaRPr>
            </a:p>
            <a:p>
              <a:pPr marL="0" lvl="0" indent="0" algn="l" rtl="0">
                <a:spcBef>
                  <a:spcPts val="675"/>
                </a:spcBef>
                <a:spcAft>
                  <a:spcPts val="0"/>
                </a:spcAft>
                <a:buNone/>
              </a:pPr>
              <a:r>
                <a:rPr lang="en-US" sz="1800" b="1">
                  <a:solidFill>
                    <a:srgbClr val="0F172A"/>
                  </a:solidFill>
                  <a:latin typeface="Calibri"/>
                  <a:ea typeface="Calibri"/>
                  <a:cs typeface="Calibri"/>
                  <a:sym typeface="Calibri"/>
                </a:rPr>
                <a:t>Student Responsibilities</a:t>
              </a:r>
              <a:endParaRPr sz="1800" b="1">
                <a:solidFill>
                  <a:srgbClr val="0F172A"/>
                </a:solidFill>
                <a:latin typeface="Calibri"/>
                <a:ea typeface="Calibri"/>
                <a:cs typeface="Calibri"/>
                <a:sym typeface="Calibri"/>
              </a:endParaRPr>
            </a:p>
            <a:p>
              <a:pPr marL="0" lvl="0" indent="0" algn="l" rtl="0">
                <a:spcBef>
                  <a:spcPts val="900"/>
                </a:spcBef>
                <a:spcAft>
                  <a:spcPts val="0"/>
                </a:spcAft>
                <a:buNone/>
              </a:pPr>
              <a:r>
                <a:rPr lang="en-US" sz="1000" b="1">
                  <a:solidFill>
                    <a:srgbClr val="EA580C"/>
                  </a:solidFill>
                  <a:latin typeface="Calibri"/>
                  <a:ea typeface="Calibri"/>
                  <a:cs typeface="Calibri"/>
                  <a:sym typeface="Calibri"/>
                </a:rPr>
                <a:t>Title I Support</a:t>
              </a:r>
              <a:endParaRPr sz="1000" b="1">
                <a:solidFill>
                  <a:srgbClr val="EA580C"/>
                </a:solidFill>
                <a:latin typeface="Calibri"/>
                <a:ea typeface="Calibri"/>
                <a:cs typeface="Calibri"/>
                <a:sym typeface="Calibri"/>
              </a:endParaRPr>
            </a:p>
            <a:p>
              <a:pPr marL="0" lvl="0" indent="0" algn="l" rtl="0">
                <a:spcBef>
                  <a:spcPts val="675"/>
                </a:spcBef>
                <a:spcAft>
                  <a:spcPts val="0"/>
                </a:spcAft>
                <a:buNone/>
              </a:pPr>
              <a:r>
                <a:rPr lang="en-US" sz="1100">
                  <a:solidFill>
                    <a:srgbClr val="475569"/>
                  </a:solidFill>
                  <a:latin typeface="Calibri"/>
                  <a:ea typeface="Calibri"/>
                  <a:cs typeface="Calibri"/>
                  <a:sym typeface="Calibri"/>
                </a:rPr>
                <a:t>S</a:t>
              </a:r>
              <a:r>
                <a:rPr lang="en-US" sz="1100" b="0">
                  <a:solidFill>
                    <a:srgbClr val="475569"/>
                  </a:solidFill>
                  <a:latin typeface="Calibri"/>
                  <a:ea typeface="Calibri"/>
                  <a:cs typeface="Calibri"/>
                  <a:sym typeface="Calibri"/>
                </a:rPr>
                <a:t>tudent commit</a:t>
              </a:r>
              <a:r>
                <a:rPr lang="en-US" sz="1100">
                  <a:solidFill>
                    <a:srgbClr val="475569"/>
                  </a:solidFill>
                  <a:latin typeface="Calibri"/>
                  <a:ea typeface="Calibri"/>
                  <a:cs typeface="Calibri"/>
                  <a:sym typeface="Calibri"/>
                </a:rPr>
                <a:t>ted</a:t>
              </a:r>
              <a:r>
                <a:rPr lang="en-US" sz="1100" b="0">
                  <a:solidFill>
                    <a:srgbClr val="475569"/>
                  </a:solidFill>
                  <a:latin typeface="Calibri"/>
                  <a:ea typeface="Calibri"/>
                  <a:cs typeface="Calibri"/>
                  <a:sym typeface="Calibri"/>
                </a:rPr>
                <a:t> for arriving prepared, completing homework, following school rules, and putting forth best academic effort.</a:t>
              </a:r>
              <a:endParaRPr sz="1100" b="0">
                <a:solidFill>
                  <a:srgbClr val="475569"/>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3"/>
        <p:cNvGrpSpPr/>
        <p:nvPr/>
      </p:nvGrpSpPr>
      <p:grpSpPr>
        <a:xfrm>
          <a:off x="0" y="0"/>
          <a:ext cx="0" cy="0"/>
          <a:chOff x="0" y="0"/>
          <a:chExt cx="0" cy="0"/>
        </a:xfrm>
      </p:grpSpPr>
      <p:sp>
        <p:nvSpPr>
          <p:cNvPr id="204" name="Google Shape;204;p23"/>
          <p:cNvSpPr txBox="1"/>
          <p:nvPr/>
        </p:nvSpPr>
        <p:spPr>
          <a:xfrm>
            <a:off x="457200" y="381000"/>
            <a:ext cx="8229600" cy="8574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3200" b="1">
                <a:solidFill>
                  <a:srgbClr val="0F172A"/>
                </a:solidFill>
                <a:latin typeface="Calibri"/>
                <a:ea typeface="Calibri"/>
                <a:cs typeface="Calibri"/>
                <a:sym typeface="Calibri"/>
              </a:rPr>
              <a:t>Parent &amp; Family Resources</a:t>
            </a:r>
            <a:endParaRPr sz="3200" b="1">
              <a:solidFill>
                <a:srgbClr val="0F172A"/>
              </a:solidFill>
              <a:latin typeface="Calibri"/>
              <a:ea typeface="Calibri"/>
              <a:cs typeface="Calibri"/>
              <a:sym typeface="Calibri"/>
            </a:endParaRPr>
          </a:p>
          <a:p>
            <a:pPr marL="0" lvl="0" indent="0" algn="l" rtl="0">
              <a:spcBef>
                <a:spcPts val="225"/>
              </a:spcBef>
              <a:spcAft>
                <a:spcPts val="0"/>
              </a:spcAft>
              <a:buNone/>
            </a:pPr>
            <a:r>
              <a:rPr lang="en-US" sz="1400" b="0">
                <a:solidFill>
                  <a:srgbClr val="64748B"/>
                </a:solidFill>
                <a:latin typeface="Calibri"/>
                <a:ea typeface="Calibri"/>
                <a:cs typeface="Calibri"/>
                <a:sym typeface="Calibri"/>
              </a:rPr>
              <a:t>Accessible tools and materials to support your child's learning journey</a:t>
            </a:r>
            <a:endParaRPr sz="1400" b="0">
              <a:solidFill>
                <a:srgbClr val="64748B"/>
              </a:solidFill>
              <a:latin typeface="Calibri"/>
              <a:ea typeface="Calibri"/>
              <a:cs typeface="Calibri"/>
              <a:sym typeface="Calibri"/>
            </a:endParaRPr>
          </a:p>
        </p:txBody>
      </p:sp>
      <p:grpSp>
        <p:nvGrpSpPr>
          <p:cNvPr id="205" name="Google Shape;205;p23"/>
          <p:cNvGrpSpPr/>
          <p:nvPr/>
        </p:nvGrpSpPr>
        <p:grpSpPr>
          <a:xfrm>
            <a:off x="457200" y="1524000"/>
            <a:ext cx="2476500" cy="3048000"/>
            <a:chOff x="0" y="0"/>
            <a:chExt cx="2476500" cy="3048000"/>
          </a:xfrm>
        </p:grpSpPr>
        <p:sp>
          <p:nvSpPr>
            <p:cNvPr id="206" name="Google Shape;206;p23"/>
            <p:cNvSpPr/>
            <p:nvPr/>
          </p:nvSpPr>
          <p:spPr>
            <a:xfrm>
              <a:off x="0" y="0"/>
              <a:ext cx="2476500" cy="3048000"/>
            </a:xfrm>
            <a:prstGeom prst="roundRect">
              <a:avLst>
                <a:gd name="adj" fmla="val 4615"/>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07" name="Google Shape;207;p23"/>
            <p:cNvSpPr txBox="1"/>
            <p:nvPr/>
          </p:nvSpPr>
          <p:spPr>
            <a:xfrm>
              <a:off x="0" y="0"/>
              <a:ext cx="2476500" cy="3048000"/>
            </a:xfrm>
            <a:prstGeom prst="rect">
              <a:avLst/>
            </a:prstGeom>
            <a:solidFill>
              <a:srgbClr val="000000">
                <a:alpha val="0"/>
              </a:srgbClr>
            </a:solid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3200" b="0">
                  <a:solidFill>
                    <a:srgbClr val="0284C7"/>
                  </a:solidFill>
                  <a:latin typeface="Material Icons"/>
                  <a:ea typeface="Material Icons"/>
                  <a:cs typeface="Material Icons"/>
                  <a:sym typeface="Material Icons"/>
                </a:rPr>
                <a:t>auto_stories</a:t>
              </a:r>
              <a:endParaRPr sz="3200" b="0">
                <a:solidFill>
                  <a:srgbClr val="0284C7"/>
                </a:solidFill>
                <a:latin typeface="Material Icons"/>
                <a:ea typeface="Material Icons"/>
                <a:cs typeface="Material Icons"/>
                <a:sym typeface="Material Icons"/>
              </a:endParaRPr>
            </a:p>
            <a:p>
              <a:pPr marL="0" lvl="0" indent="0" algn="l" rtl="0">
                <a:spcBef>
                  <a:spcPts val="675"/>
                </a:spcBef>
                <a:spcAft>
                  <a:spcPts val="0"/>
                </a:spcAft>
                <a:buNone/>
              </a:pPr>
              <a:r>
                <a:rPr lang="en-US" sz="1800" b="1">
                  <a:solidFill>
                    <a:srgbClr val="0F172A"/>
                  </a:solidFill>
                  <a:latin typeface="Calibri"/>
                  <a:ea typeface="Calibri"/>
                  <a:cs typeface="Calibri"/>
                  <a:sym typeface="Calibri"/>
                </a:rPr>
                <a:t>Resource Area</a:t>
              </a:r>
              <a:endParaRPr sz="1800" b="1">
                <a:solidFill>
                  <a:srgbClr val="0F172A"/>
                </a:solidFill>
                <a:latin typeface="Calibri"/>
                <a:ea typeface="Calibri"/>
                <a:cs typeface="Calibri"/>
                <a:sym typeface="Calibri"/>
              </a:endParaRPr>
            </a:p>
            <a:p>
              <a:pPr marL="0" lvl="0" indent="0" algn="l" rtl="0">
                <a:spcBef>
                  <a:spcPts val="900"/>
                </a:spcBef>
                <a:spcAft>
                  <a:spcPts val="0"/>
                </a:spcAft>
                <a:buNone/>
              </a:pPr>
              <a:r>
                <a:rPr lang="en-US" sz="1000" b="1">
                  <a:solidFill>
                    <a:srgbClr val="0284C7"/>
                  </a:solidFill>
                  <a:latin typeface="Calibri"/>
                  <a:ea typeface="Calibri"/>
                  <a:cs typeface="Calibri"/>
                  <a:sym typeface="Calibri"/>
                </a:rPr>
                <a:t>T1 ROOM @ LITTLE SCHOOL</a:t>
              </a:r>
              <a:endParaRPr sz="1000" b="1">
                <a:solidFill>
                  <a:srgbClr val="0284C7"/>
                </a:solidFill>
                <a:latin typeface="Calibri"/>
                <a:ea typeface="Calibri"/>
                <a:cs typeface="Calibri"/>
                <a:sym typeface="Calibri"/>
              </a:endParaRPr>
            </a:p>
            <a:p>
              <a:pPr marL="0" lvl="0" indent="0" algn="l" rtl="0">
                <a:spcBef>
                  <a:spcPts val="675"/>
                </a:spcBef>
                <a:spcAft>
                  <a:spcPts val="0"/>
                </a:spcAft>
                <a:buNone/>
              </a:pPr>
              <a:r>
                <a:rPr lang="en-US" sz="1100" b="0">
                  <a:solidFill>
                    <a:srgbClr val="475569"/>
                  </a:solidFill>
                  <a:latin typeface="Calibri"/>
                  <a:ea typeface="Calibri"/>
                  <a:cs typeface="Calibri"/>
                  <a:sym typeface="Calibri"/>
                </a:rPr>
                <a:t>Visit our dedicated Parent &amp; Family Resource Area and browse </a:t>
              </a:r>
              <a:r>
                <a:rPr lang="en-US" sz="1100">
                  <a:solidFill>
                    <a:srgbClr val="475569"/>
                  </a:solidFill>
                  <a:latin typeface="Calibri"/>
                  <a:ea typeface="Calibri"/>
                  <a:cs typeface="Calibri"/>
                  <a:sym typeface="Calibri"/>
                </a:rPr>
                <a:t>the </a:t>
              </a:r>
              <a:r>
                <a:rPr lang="en-US" sz="1100" b="0">
                  <a:solidFill>
                    <a:srgbClr val="475569"/>
                  </a:solidFill>
                  <a:latin typeface="Calibri"/>
                  <a:ea typeface="Calibri"/>
                  <a:cs typeface="Calibri"/>
                  <a:sym typeface="Calibri"/>
                </a:rPr>
                <a:t> </a:t>
              </a:r>
              <a:r>
                <a:rPr lang="en-US" sz="1100">
                  <a:solidFill>
                    <a:srgbClr val="475569"/>
                  </a:solidFill>
                  <a:latin typeface="Calibri"/>
                  <a:ea typeface="Calibri"/>
                  <a:cs typeface="Calibri"/>
                  <a:sym typeface="Calibri"/>
                </a:rPr>
                <a:t>r</a:t>
              </a:r>
              <a:r>
                <a:rPr lang="en-US" sz="1100" b="0">
                  <a:solidFill>
                    <a:srgbClr val="475569"/>
                  </a:solidFill>
                  <a:latin typeface="Calibri"/>
                  <a:ea typeface="Calibri"/>
                  <a:cs typeface="Calibri"/>
                  <a:sym typeface="Calibri"/>
                </a:rPr>
                <a:t>esource</a:t>
              </a:r>
              <a:r>
                <a:rPr lang="en-US" sz="1100">
                  <a:solidFill>
                    <a:srgbClr val="475569"/>
                  </a:solidFill>
                  <a:latin typeface="Calibri"/>
                  <a:ea typeface="Calibri"/>
                  <a:cs typeface="Calibri"/>
                  <a:sym typeface="Calibri"/>
                </a:rPr>
                <a:t>s available to support learning at home.</a:t>
              </a:r>
              <a:endParaRPr sz="1100" b="0">
                <a:solidFill>
                  <a:srgbClr val="475569"/>
                </a:solidFill>
                <a:latin typeface="Calibri"/>
                <a:ea typeface="Calibri"/>
                <a:cs typeface="Calibri"/>
                <a:sym typeface="Calibri"/>
              </a:endParaRPr>
            </a:p>
          </p:txBody>
        </p:sp>
      </p:grpSp>
      <p:grpSp>
        <p:nvGrpSpPr>
          <p:cNvPr id="208" name="Google Shape;208;p23"/>
          <p:cNvGrpSpPr/>
          <p:nvPr/>
        </p:nvGrpSpPr>
        <p:grpSpPr>
          <a:xfrm>
            <a:off x="3333750" y="1524000"/>
            <a:ext cx="2476500" cy="3048000"/>
            <a:chOff x="0" y="0"/>
            <a:chExt cx="2476500" cy="3048000"/>
          </a:xfrm>
        </p:grpSpPr>
        <p:sp>
          <p:nvSpPr>
            <p:cNvPr id="209" name="Google Shape;209;p23"/>
            <p:cNvSpPr/>
            <p:nvPr/>
          </p:nvSpPr>
          <p:spPr>
            <a:xfrm>
              <a:off x="0" y="0"/>
              <a:ext cx="2476500" cy="3048000"/>
            </a:xfrm>
            <a:prstGeom prst="roundRect">
              <a:avLst>
                <a:gd name="adj" fmla="val 4615"/>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10" name="Google Shape;210;p23"/>
            <p:cNvSpPr txBox="1"/>
            <p:nvPr/>
          </p:nvSpPr>
          <p:spPr>
            <a:xfrm>
              <a:off x="0" y="0"/>
              <a:ext cx="2476500" cy="3048000"/>
            </a:xfrm>
            <a:prstGeom prst="rect">
              <a:avLst/>
            </a:prstGeom>
            <a:solidFill>
              <a:srgbClr val="000000">
                <a:alpha val="0"/>
              </a:srgbClr>
            </a:solid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3200" b="0">
                  <a:solidFill>
                    <a:srgbClr val="0F766E"/>
                  </a:solidFill>
                  <a:latin typeface="Material Icons"/>
                  <a:ea typeface="Material Icons"/>
                  <a:cs typeface="Material Icons"/>
                  <a:sym typeface="Material Icons"/>
                </a:rPr>
                <a:t>category</a:t>
              </a:r>
              <a:endParaRPr sz="3200" b="0">
                <a:solidFill>
                  <a:srgbClr val="0F766E"/>
                </a:solidFill>
                <a:latin typeface="Material Icons"/>
                <a:ea typeface="Material Icons"/>
                <a:cs typeface="Material Icons"/>
                <a:sym typeface="Material Icons"/>
              </a:endParaRPr>
            </a:p>
            <a:p>
              <a:pPr marL="0" lvl="0" indent="0" algn="l" rtl="0">
                <a:spcBef>
                  <a:spcPts val="675"/>
                </a:spcBef>
                <a:spcAft>
                  <a:spcPts val="0"/>
                </a:spcAft>
                <a:buNone/>
              </a:pPr>
              <a:r>
                <a:rPr lang="en-US" sz="1800" b="1">
                  <a:solidFill>
                    <a:srgbClr val="0F172A"/>
                  </a:solidFill>
                  <a:latin typeface="Calibri"/>
                  <a:ea typeface="Calibri"/>
                  <a:cs typeface="Calibri"/>
                  <a:sym typeface="Calibri"/>
                </a:rPr>
                <a:t>Available Materials</a:t>
              </a:r>
              <a:endParaRPr sz="1800" b="1">
                <a:solidFill>
                  <a:srgbClr val="0F172A"/>
                </a:solidFill>
                <a:latin typeface="Calibri"/>
                <a:ea typeface="Calibri"/>
                <a:cs typeface="Calibri"/>
                <a:sym typeface="Calibri"/>
              </a:endParaRPr>
            </a:p>
            <a:p>
              <a:pPr marL="0" lvl="0" indent="0" algn="l" rtl="0">
                <a:spcBef>
                  <a:spcPts val="900"/>
                </a:spcBef>
                <a:spcAft>
                  <a:spcPts val="0"/>
                </a:spcAft>
                <a:buNone/>
              </a:pPr>
              <a:r>
                <a:rPr lang="en-US" sz="1000" b="1">
                  <a:solidFill>
                    <a:srgbClr val="0F766E"/>
                  </a:solidFill>
                  <a:latin typeface="Calibri"/>
                  <a:ea typeface="Calibri"/>
                  <a:cs typeface="Calibri"/>
                  <a:sym typeface="Calibri"/>
                </a:rPr>
                <a:t>Educational Tools</a:t>
              </a:r>
              <a:endParaRPr sz="1000" b="1">
                <a:solidFill>
                  <a:srgbClr val="0F766E"/>
                </a:solidFill>
                <a:latin typeface="Calibri"/>
                <a:ea typeface="Calibri"/>
                <a:cs typeface="Calibri"/>
                <a:sym typeface="Calibri"/>
              </a:endParaRPr>
            </a:p>
            <a:p>
              <a:pPr marL="0" lvl="0" indent="0" algn="l" rtl="0">
                <a:spcBef>
                  <a:spcPts val="675"/>
                </a:spcBef>
                <a:spcAft>
                  <a:spcPts val="0"/>
                </a:spcAft>
                <a:buNone/>
              </a:pPr>
              <a:r>
                <a:rPr lang="en-US" sz="1100" b="0">
                  <a:solidFill>
                    <a:srgbClr val="475569"/>
                  </a:solidFill>
                  <a:latin typeface="Calibri"/>
                  <a:ea typeface="Calibri"/>
                  <a:cs typeface="Calibri"/>
                  <a:sym typeface="Calibri"/>
                </a:rPr>
                <a:t>Explore books, hands-on learning games and interactive tools designed to reinforce classroom skills.</a:t>
              </a:r>
              <a:endParaRPr sz="1100" b="0">
                <a:solidFill>
                  <a:srgbClr val="475569"/>
                </a:solidFill>
                <a:latin typeface="Calibri"/>
                <a:ea typeface="Calibri"/>
                <a:cs typeface="Calibri"/>
                <a:sym typeface="Calibri"/>
              </a:endParaRPr>
            </a:p>
          </p:txBody>
        </p:sp>
      </p:grpSp>
      <p:grpSp>
        <p:nvGrpSpPr>
          <p:cNvPr id="211" name="Google Shape;211;p23"/>
          <p:cNvGrpSpPr/>
          <p:nvPr/>
        </p:nvGrpSpPr>
        <p:grpSpPr>
          <a:xfrm>
            <a:off x="6210300" y="1524000"/>
            <a:ext cx="2476500" cy="3048000"/>
            <a:chOff x="0" y="0"/>
            <a:chExt cx="2476500" cy="3048000"/>
          </a:xfrm>
        </p:grpSpPr>
        <p:sp>
          <p:nvSpPr>
            <p:cNvPr id="212" name="Google Shape;212;p23"/>
            <p:cNvSpPr/>
            <p:nvPr/>
          </p:nvSpPr>
          <p:spPr>
            <a:xfrm>
              <a:off x="0" y="0"/>
              <a:ext cx="2476500" cy="3048000"/>
            </a:xfrm>
            <a:prstGeom prst="roundRect">
              <a:avLst>
                <a:gd name="adj" fmla="val 4615"/>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13" name="Google Shape;213;p23"/>
            <p:cNvSpPr txBox="1"/>
            <p:nvPr/>
          </p:nvSpPr>
          <p:spPr>
            <a:xfrm>
              <a:off x="0" y="0"/>
              <a:ext cx="2476500" cy="3048000"/>
            </a:xfrm>
            <a:prstGeom prst="rect">
              <a:avLst/>
            </a:prstGeom>
            <a:solidFill>
              <a:srgbClr val="000000">
                <a:alpha val="0"/>
              </a:srgbClr>
            </a:solid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3200" b="0">
                  <a:solidFill>
                    <a:srgbClr val="EA580C"/>
                  </a:solidFill>
                  <a:latin typeface="Material Icons"/>
                  <a:ea typeface="Material Icons"/>
                  <a:cs typeface="Material Icons"/>
                  <a:sym typeface="Material Icons"/>
                </a:rPr>
                <a:t>assignment_turned_in</a:t>
              </a:r>
              <a:endParaRPr sz="3200" b="0">
                <a:solidFill>
                  <a:srgbClr val="EA580C"/>
                </a:solidFill>
                <a:latin typeface="Material Icons"/>
                <a:ea typeface="Material Icons"/>
                <a:cs typeface="Material Icons"/>
                <a:sym typeface="Material Icons"/>
              </a:endParaRPr>
            </a:p>
            <a:p>
              <a:pPr marL="0" lvl="0" indent="0" algn="l" rtl="0">
                <a:spcBef>
                  <a:spcPts val="675"/>
                </a:spcBef>
                <a:spcAft>
                  <a:spcPts val="0"/>
                </a:spcAft>
                <a:buNone/>
              </a:pPr>
              <a:r>
                <a:rPr lang="en-US" sz="1800" b="1">
                  <a:solidFill>
                    <a:srgbClr val="0F172A"/>
                  </a:solidFill>
                  <a:latin typeface="Calibri"/>
                  <a:ea typeface="Calibri"/>
                  <a:cs typeface="Calibri"/>
                  <a:sym typeface="Calibri"/>
                </a:rPr>
                <a:t>Checkout Process</a:t>
              </a:r>
              <a:endParaRPr sz="1800" b="1">
                <a:solidFill>
                  <a:srgbClr val="0F172A"/>
                </a:solidFill>
                <a:latin typeface="Calibri"/>
                <a:ea typeface="Calibri"/>
                <a:cs typeface="Calibri"/>
                <a:sym typeface="Calibri"/>
              </a:endParaRPr>
            </a:p>
            <a:p>
              <a:pPr marL="0" lvl="0" indent="0" algn="l" rtl="0">
                <a:spcBef>
                  <a:spcPts val="900"/>
                </a:spcBef>
                <a:spcAft>
                  <a:spcPts val="0"/>
                </a:spcAft>
                <a:buNone/>
              </a:pPr>
              <a:r>
                <a:rPr lang="en-US" sz="1000" b="1">
                  <a:solidFill>
                    <a:srgbClr val="EA580C"/>
                  </a:solidFill>
                  <a:latin typeface="Calibri"/>
                  <a:ea typeface="Calibri"/>
                  <a:cs typeface="Calibri"/>
                  <a:sym typeface="Calibri"/>
                </a:rPr>
                <a:t>Borrow Guidelines</a:t>
              </a:r>
              <a:endParaRPr sz="1000" b="1">
                <a:solidFill>
                  <a:srgbClr val="EA580C"/>
                </a:solidFill>
                <a:latin typeface="Calibri"/>
                <a:ea typeface="Calibri"/>
                <a:cs typeface="Calibri"/>
                <a:sym typeface="Calibri"/>
              </a:endParaRPr>
            </a:p>
            <a:p>
              <a:pPr marL="0" lvl="0" indent="0" algn="l" rtl="0">
                <a:spcBef>
                  <a:spcPts val="675"/>
                </a:spcBef>
                <a:spcAft>
                  <a:spcPts val="0"/>
                </a:spcAft>
                <a:buNone/>
              </a:pPr>
              <a:r>
                <a:rPr lang="en-US" sz="1100" b="0">
                  <a:solidFill>
                    <a:srgbClr val="475569"/>
                  </a:solidFill>
                  <a:latin typeface="Calibri"/>
                  <a:ea typeface="Calibri"/>
                  <a:cs typeface="Calibri"/>
                  <a:sym typeface="Calibri"/>
                </a:rPr>
                <a:t>Learn about our simple, convenient process to borrow items for home use to support ongoing learning objectives.</a:t>
              </a:r>
              <a:endParaRPr sz="1100" b="0">
                <a:solidFill>
                  <a:srgbClr val="475569"/>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8"/>
        <p:cNvGrpSpPr/>
        <p:nvPr/>
      </p:nvGrpSpPr>
      <p:grpSpPr>
        <a:xfrm>
          <a:off x="0" y="0"/>
          <a:ext cx="0" cy="0"/>
          <a:chOff x="0" y="0"/>
          <a:chExt cx="0" cy="0"/>
        </a:xfrm>
      </p:grpSpPr>
      <p:sp>
        <p:nvSpPr>
          <p:cNvPr id="219" name="Google Shape;219;p24"/>
          <p:cNvSpPr txBox="1"/>
          <p:nvPr/>
        </p:nvSpPr>
        <p:spPr>
          <a:xfrm>
            <a:off x="457200" y="381000"/>
            <a:ext cx="8229600" cy="8574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3200" b="1">
                <a:solidFill>
                  <a:srgbClr val="0F172A"/>
                </a:solidFill>
                <a:latin typeface="Calibri"/>
                <a:ea typeface="Calibri"/>
                <a:cs typeface="Calibri"/>
                <a:sym typeface="Calibri"/>
              </a:rPr>
              <a:t>Questions</a:t>
            </a:r>
            <a:endParaRPr sz="3200" b="1">
              <a:solidFill>
                <a:srgbClr val="0F172A"/>
              </a:solidFill>
              <a:latin typeface="Calibri"/>
              <a:ea typeface="Calibri"/>
              <a:cs typeface="Calibri"/>
              <a:sym typeface="Calibri"/>
            </a:endParaRPr>
          </a:p>
          <a:p>
            <a:pPr marL="0" lvl="0" indent="0" algn="l" rtl="0">
              <a:spcBef>
                <a:spcPts val="300"/>
              </a:spcBef>
              <a:spcAft>
                <a:spcPts val="0"/>
              </a:spcAft>
              <a:buNone/>
            </a:pPr>
            <a:r>
              <a:rPr lang="en-US" sz="1400" b="0">
                <a:solidFill>
                  <a:srgbClr val="64748B"/>
                </a:solidFill>
                <a:latin typeface="Calibri"/>
                <a:ea typeface="Calibri"/>
                <a:cs typeface="Calibri"/>
                <a:sym typeface="Calibri"/>
              </a:rPr>
              <a:t>Thank you for partnering with us!</a:t>
            </a:r>
            <a:endParaRPr sz="1400" b="0">
              <a:solidFill>
                <a:srgbClr val="64748B"/>
              </a:solidFill>
              <a:latin typeface="Calibri"/>
              <a:ea typeface="Calibri"/>
              <a:cs typeface="Calibri"/>
              <a:sym typeface="Calibri"/>
            </a:endParaRPr>
          </a:p>
        </p:txBody>
      </p:sp>
      <p:grpSp>
        <p:nvGrpSpPr>
          <p:cNvPr id="220" name="Google Shape;220;p24"/>
          <p:cNvGrpSpPr/>
          <p:nvPr/>
        </p:nvGrpSpPr>
        <p:grpSpPr>
          <a:xfrm>
            <a:off x="952500" y="1619250"/>
            <a:ext cx="3333900" cy="2476500"/>
            <a:chOff x="0" y="0"/>
            <a:chExt cx="3333900" cy="2476500"/>
          </a:xfrm>
        </p:grpSpPr>
        <p:sp>
          <p:nvSpPr>
            <p:cNvPr id="221" name="Google Shape;221;p24"/>
            <p:cNvSpPr/>
            <p:nvPr/>
          </p:nvSpPr>
          <p:spPr>
            <a:xfrm>
              <a:off x="0" y="0"/>
              <a:ext cx="3333900" cy="2476500"/>
            </a:xfrm>
            <a:prstGeom prst="roundRect">
              <a:avLst>
                <a:gd name="adj" fmla="val 4615"/>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22" name="Google Shape;222;p24"/>
            <p:cNvSpPr txBox="1"/>
            <p:nvPr/>
          </p:nvSpPr>
          <p:spPr>
            <a:xfrm>
              <a:off x="0" y="0"/>
              <a:ext cx="3333900" cy="24765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3200" b="0">
                  <a:solidFill>
                    <a:srgbClr val="0284C7"/>
                  </a:solidFill>
                  <a:latin typeface="Material Icons"/>
                  <a:ea typeface="Material Icons"/>
                  <a:cs typeface="Material Icons"/>
                  <a:sym typeface="Material Icons"/>
                </a:rPr>
                <a:t>person</a:t>
              </a:r>
              <a:endParaRPr sz="3200" b="0">
                <a:solidFill>
                  <a:srgbClr val="0284C7"/>
                </a:solidFill>
                <a:latin typeface="Material Icons"/>
                <a:ea typeface="Material Icons"/>
                <a:cs typeface="Material Icons"/>
                <a:sym typeface="Material Icons"/>
              </a:endParaRPr>
            </a:p>
            <a:p>
              <a:pPr marL="0" lvl="0" indent="0" algn="l" rtl="0">
                <a:spcBef>
                  <a:spcPts val="900"/>
                </a:spcBef>
                <a:spcAft>
                  <a:spcPts val="0"/>
                </a:spcAft>
                <a:buNone/>
              </a:pPr>
              <a:r>
                <a:rPr lang="en-US" sz="2000" b="1">
                  <a:solidFill>
                    <a:srgbClr val="0F172A"/>
                  </a:solidFill>
                  <a:latin typeface="Calibri"/>
                  <a:ea typeface="Calibri"/>
                  <a:cs typeface="Calibri"/>
                  <a:sym typeface="Calibri"/>
                </a:rPr>
                <a:t>Principal</a:t>
              </a:r>
              <a:endParaRPr sz="2000" b="1">
                <a:solidFill>
                  <a:srgbClr val="0F172A"/>
                </a:solidFill>
                <a:latin typeface="Calibri"/>
                <a:ea typeface="Calibri"/>
                <a:cs typeface="Calibri"/>
                <a:sym typeface="Calibri"/>
              </a:endParaRPr>
            </a:p>
            <a:p>
              <a:pPr marL="0" lvl="0" indent="0" algn="l" rtl="0">
                <a:spcBef>
                  <a:spcPts val="600"/>
                </a:spcBef>
                <a:spcAft>
                  <a:spcPts val="0"/>
                </a:spcAft>
                <a:buNone/>
              </a:pPr>
              <a:r>
                <a:rPr lang="en-US" sz="1200">
                  <a:solidFill>
                    <a:srgbClr val="475569"/>
                  </a:solidFill>
                  <a:latin typeface="Calibri"/>
                  <a:ea typeface="Calibri"/>
                  <a:cs typeface="Calibri"/>
                  <a:sym typeface="Calibri"/>
                </a:rPr>
                <a:t>SARAH MOSLEY </a:t>
              </a:r>
              <a:endParaRPr sz="1200">
                <a:solidFill>
                  <a:srgbClr val="475569"/>
                </a:solidFill>
                <a:latin typeface="Calibri"/>
                <a:ea typeface="Calibri"/>
                <a:cs typeface="Calibri"/>
                <a:sym typeface="Calibri"/>
              </a:endParaRPr>
            </a:p>
            <a:p>
              <a:pPr marL="0" lvl="0" indent="0" algn="l" rtl="0">
                <a:spcBef>
                  <a:spcPts val="0"/>
                </a:spcBef>
                <a:spcAft>
                  <a:spcPts val="0"/>
                </a:spcAft>
                <a:buNone/>
              </a:pPr>
              <a:r>
                <a:rPr lang="en-US" sz="1200" u="sng">
                  <a:solidFill>
                    <a:schemeClr val="hlink"/>
                  </a:solidFill>
                  <a:latin typeface="Calibri"/>
                  <a:ea typeface="Calibri"/>
                  <a:cs typeface="Calibri"/>
                  <a:sym typeface="Calibri"/>
                  <a:hlinkClick r:id="rId4"/>
                </a:rPr>
                <a:t>S.MOSLEY@ORSH.NET</a:t>
              </a:r>
              <a:endParaRPr sz="1200">
                <a:solidFill>
                  <a:srgbClr val="475569"/>
                </a:solidFill>
                <a:latin typeface="Calibri"/>
                <a:ea typeface="Calibri"/>
                <a:cs typeface="Calibri"/>
                <a:sym typeface="Calibri"/>
              </a:endParaRPr>
            </a:p>
            <a:p>
              <a:pPr marL="0" lvl="0" indent="0" algn="l" rtl="0">
                <a:spcBef>
                  <a:spcPts val="0"/>
                </a:spcBef>
                <a:spcAft>
                  <a:spcPts val="0"/>
                </a:spcAft>
                <a:buNone/>
              </a:pPr>
              <a:r>
                <a:rPr lang="en-US" sz="1200">
                  <a:solidFill>
                    <a:srgbClr val="475569"/>
                  </a:solidFill>
                  <a:latin typeface="Calibri"/>
                  <a:ea typeface="Calibri"/>
                  <a:cs typeface="Calibri"/>
                  <a:sym typeface="Calibri"/>
                </a:rPr>
                <a:t>352-727-4373 BIG</a:t>
              </a:r>
              <a:endParaRPr sz="1200">
                <a:solidFill>
                  <a:srgbClr val="475569"/>
                </a:solidFill>
                <a:latin typeface="Calibri"/>
                <a:ea typeface="Calibri"/>
                <a:cs typeface="Calibri"/>
                <a:sym typeface="Calibri"/>
              </a:endParaRPr>
            </a:p>
            <a:p>
              <a:pPr marL="0" lvl="0" indent="0" algn="l" rtl="0">
                <a:spcBef>
                  <a:spcPts val="0"/>
                </a:spcBef>
                <a:spcAft>
                  <a:spcPts val="0"/>
                </a:spcAft>
                <a:buNone/>
              </a:pPr>
              <a:r>
                <a:rPr lang="en-US" sz="1200">
                  <a:solidFill>
                    <a:srgbClr val="475569"/>
                  </a:solidFill>
                  <a:latin typeface="Calibri"/>
                  <a:ea typeface="Calibri"/>
                  <a:cs typeface="Calibri"/>
                  <a:sym typeface="Calibri"/>
                </a:rPr>
                <a:t>352-376-4014 LITTLE</a:t>
              </a:r>
              <a:endParaRPr sz="1200">
                <a:solidFill>
                  <a:srgbClr val="475569"/>
                </a:solidFill>
                <a:latin typeface="Calibri"/>
                <a:ea typeface="Calibri"/>
                <a:cs typeface="Calibri"/>
                <a:sym typeface="Calibri"/>
              </a:endParaRPr>
            </a:p>
          </p:txBody>
        </p:sp>
      </p:grpSp>
      <p:grpSp>
        <p:nvGrpSpPr>
          <p:cNvPr id="223" name="Google Shape;223;p24"/>
          <p:cNvGrpSpPr/>
          <p:nvPr/>
        </p:nvGrpSpPr>
        <p:grpSpPr>
          <a:xfrm>
            <a:off x="4857750" y="1619250"/>
            <a:ext cx="3333900" cy="2476500"/>
            <a:chOff x="0" y="0"/>
            <a:chExt cx="3333900" cy="2476500"/>
          </a:xfrm>
        </p:grpSpPr>
        <p:sp>
          <p:nvSpPr>
            <p:cNvPr id="224" name="Google Shape;224;p24"/>
            <p:cNvSpPr/>
            <p:nvPr/>
          </p:nvSpPr>
          <p:spPr>
            <a:xfrm>
              <a:off x="0" y="0"/>
              <a:ext cx="3333900" cy="2476500"/>
            </a:xfrm>
            <a:prstGeom prst="roundRect">
              <a:avLst>
                <a:gd name="adj" fmla="val 4615"/>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25" name="Google Shape;225;p24"/>
            <p:cNvSpPr txBox="1"/>
            <p:nvPr/>
          </p:nvSpPr>
          <p:spPr>
            <a:xfrm>
              <a:off x="0" y="0"/>
              <a:ext cx="3333900" cy="24765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3200" b="0">
                  <a:solidFill>
                    <a:srgbClr val="0F766E"/>
                  </a:solidFill>
                  <a:latin typeface="Material Icons"/>
                  <a:ea typeface="Material Icons"/>
                  <a:cs typeface="Material Icons"/>
                  <a:sym typeface="Material Icons"/>
                </a:rPr>
                <a:t>school</a:t>
              </a:r>
              <a:endParaRPr sz="3200" b="0">
                <a:solidFill>
                  <a:srgbClr val="0F766E"/>
                </a:solidFill>
                <a:latin typeface="Material Icons"/>
                <a:ea typeface="Material Icons"/>
                <a:cs typeface="Material Icons"/>
                <a:sym typeface="Material Icons"/>
              </a:endParaRPr>
            </a:p>
            <a:p>
              <a:pPr marL="0" lvl="0" indent="0" algn="l" rtl="0">
                <a:spcBef>
                  <a:spcPts val="900"/>
                </a:spcBef>
                <a:spcAft>
                  <a:spcPts val="0"/>
                </a:spcAft>
                <a:buNone/>
              </a:pPr>
              <a:r>
                <a:rPr lang="en-US" sz="2000" b="1">
                  <a:solidFill>
                    <a:srgbClr val="0F172A"/>
                  </a:solidFill>
                  <a:latin typeface="Calibri"/>
                  <a:ea typeface="Calibri"/>
                  <a:cs typeface="Calibri"/>
                  <a:sym typeface="Calibri"/>
                </a:rPr>
                <a:t>Title I Lead Teacher</a:t>
              </a:r>
              <a:endParaRPr sz="2000" b="1">
                <a:solidFill>
                  <a:srgbClr val="0F172A"/>
                </a:solidFill>
                <a:latin typeface="Calibri"/>
                <a:ea typeface="Calibri"/>
                <a:cs typeface="Calibri"/>
                <a:sym typeface="Calibri"/>
              </a:endParaRPr>
            </a:p>
            <a:p>
              <a:pPr marL="0" lvl="0" indent="0" algn="l" rtl="0">
                <a:spcBef>
                  <a:spcPts val="600"/>
                </a:spcBef>
                <a:spcAft>
                  <a:spcPts val="0"/>
                </a:spcAft>
                <a:buNone/>
              </a:pPr>
              <a:r>
                <a:rPr lang="en-US" sz="1200">
                  <a:solidFill>
                    <a:srgbClr val="475569"/>
                  </a:solidFill>
                  <a:latin typeface="Calibri"/>
                  <a:ea typeface="Calibri"/>
                  <a:cs typeface="Calibri"/>
                  <a:sym typeface="Calibri"/>
                </a:rPr>
                <a:t>ASHLEY BARNES</a:t>
              </a:r>
              <a:endParaRPr sz="1200">
                <a:solidFill>
                  <a:srgbClr val="475569"/>
                </a:solidFill>
                <a:latin typeface="Calibri"/>
                <a:ea typeface="Calibri"/>
                <a:cs typeface="Calibri"/>
                <a:sym typeface="Calibri"/>
              </a:endParaRPr>
            </a:p>
            <a:p>
              <a:pPr marL="0" lvl="0" indent="0" algn="l" rtl="0">
                <a:spcBef>
                  <a:spcPts val="0"/>
                </a:spcBef>
                <a:spcAft>
                  <a:spcPts val="0"/>
                </a:spcAft>
                <a:buNone/>
              </a:pPr>
              <a:r>
                <a:rPr lang="en-US" sz="1200">
                  <a:solidFill>
                    <a:srgbClr val="475569"/>
                  </a:solidFill>
                  <a:latin typeface="Calibri"/>
                  <a:ea typeface="Calibri"/>
                  <a:cs typeface="Calibri"/>
                  <a:sym typeface="Calibri"/>
                </a:rPr>
                <a:t>A.BARNES@ORSH.NET</a:t>
              </a:r>
              <a:endParaRPr sz="1200">
                <a:solidFill>
                  <a:srgbClr val="475569"/>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0"/>
        <p:cNvGrpSpPr/>
        <p:nvPr/>
      </p:nvGrpSpPr>
      <p:grpSpPr>
        <a:xfrm>
          <a:off x="0" y="0"/>
          <a:ext cx="0" cy="0"/>
          <a:chOff x="0" y="0"/>
          <a:chExt cx="0" cy="0"/>
        </a:xfrm>
      </p:grpSpPr>
      <p:grpSp>
        <p:nvGrpSpPr>
          <p:cNvPr id="231" name="Google Shape;231;p25"/>
          <p:cNvGrpSpPr/>
          <p:nvPr/>
        </p:nvGrpSpPr>
        <p:grpSpPr>
          <a:xfrm>
            <a:off x="457200" y="381000"/>
            <a:ext cx="8229600" cy="857400"/>
            <a:chOff x="0" y="0"/>
            <a:chExt cx="8229600" cy="857400"/>
          </a:xfrm>
        </p:grpSpPr>
        <p:sp>
          <p:nvSpPr>
            <p:cNvPr id="232" name="Google Shape;232;p25"/>
            <p:cNvSpPr/>
            <p:nvPr/>
          </p:nvSpPr>
          <p:spPr>
            <a:xfrm>
              <a:off x="0" y="0"/>
              <a:ext cx="8229600" cy="8574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33" name="Google Shape;233;p25"/>
            <p:cNvSpPr txBox="1"/>
            <p:nvPr/>
          </p:nvSpPr>
          <p:spPr>
            <a:xfrm>
              <a:off x="0" y="0"/>
              <a:ext cx="8229600" cy="857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3200" b="1">
                  <a:solidFill>
                    <a:srgbClr val="0F172A"/>
                  </a:solidFill>
                  <a:latin typeface="Calibri"/>
                  <a:ea typeface="Calibri"/>
                  <a:cs typeface="Calibri"/>
                  <a:sym typeface="Calibri"/>
                </a:rPr>
                <a:t>Questions</a:t>
              </a:r>
              <a:endParaRPr sz="3200" b="1">
                <a:solidFill>
                  <a:srgbClr val="0F172A"/>
                </a:solidFill>
                <a:latin typeface="Calibri"/>
                <a:ea typeface="Calibri"/>
                <a:cs typeface="Calibri"/>
                <a:sym typeface="Calibri"/>
              </a:endParaRPr>
            </a:p>
            <a:p>
              <a:pPr marL="0" lvl="0" indent="0" algn="l" rtl="0">
                <a:spcBef>
                  <a:spcPts val="300"/>
                </a:spcBef>
                <a:spcAft>
                  <a:spcPts val="0"/>
                </a:spcAft>
                <a:buNone/>
              </a:pPr>
              <a:r>
                <a:rPr lang="en-US" sz="1400" b="0">
                  <a:solidFill>
                    <a:srgbClr val="64748B"/>
                  </a:solidFill>
                  <a:latin typeface="Calibri"/>
                  <a:ea typeface="Calibri"/>
                  <a:cs typeface="Calibri"/>
                  <a:sym typeface="Calibri"/>
                </a:rPr>
                <a:t>Thank you for partnering with us!</a:t>
              </a:r>
              <a:endParaRPr sz="1400" b="0">
                <a:solidFill>
                  <a:srgbClr val="64748B"/>
                </a:solidFill>
                <a:latin typeface="Calibri"/>
                <a:ea typeface="Calibri"/>
                <a:cs typeface="Calibri"/>
                <a:sym typeface="Calibri"/>
              </a:endParaRPr>
            </a:p>
          </p:txBody>
        </p:sp>
      </p:grpSp>
      <p:grpSp>
        <p:nvGrpSpPr>
          <p:cNvPr id="234" name="Google Shape;234;p25"/>
          <p:cNvGrpSpPr/>
          <p:nvPr/>
        </p:nvGrpSpPr>
        <p:grpSpPr>
          <a:xfrm>
            <a:off x="1201575" y="1399200"/>
            <a:ext cx="6667500" cy="2667000"/>
            <a:chOff x="0" y="0"/>
            <a:chExt cx="6667500" cy="2667000"/>
          </a:xfrm>
        </p:grpSpPr>
        <p:sp>
          <p:nvSpPr>
            <p:cNvPr id="235" name="Google Shape;235;p25"/>
            <p:cNvSpPr/>
            <p:nvPr/>
          </p:nvSpPr>
          <p:spPr>
            <a:xfrm>
              <a:off x="0" y="0"/>
              <a:ext cx="6667500" cy="2667000"/>
            </a:xfrm>
            <a:prstGeom prst="roundRect">
              <a:avLst>
                <a:gd name="adj" fmla="val 4285"/>
              </a:avLst>
            </a:prstGeom>
            <a:solidFill>
              <a:srgbClr val="FFFFFF"/>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grpSp>
          <p:nvGrpSpPr>
            <p:cNvPr id="236" name="Google Shape;236;p25"/>
            <p:cNvGrpSpPr/>
            <p:nvPr/>
          </p:nvGrpSpPr>
          <p:grpSpPr>
            <a:xfrm>
              <a:off x="381000" y="439420"/>
              <a:ext cx="4676325" cy="1941830"/>
              <a:chOff x="0" y="58420"/>
              <a:chExt cx="4676325" cy="1941830"/>
            </a:xfrm>
          </p:grpSpPr>
          <p:sp>
            <p:nvSpPr>
              <p:cNvPr id="237" name="Google Shape;237;p25"/>
              <p:cNvSpPr txBox="1"/>
              <p:nvPr/>
            </p:nvSpPr>
            <p:spPr>
              <a:xfrm>
                <a:off x="0" y="58420"/>
                <a:ext cx="571500" cy="571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4000">
                    <a:solidFill>
                      <a:srgbClr val="0284C7"/>
                    </a:solidFill>
                    <a:latin typeface="Material Icons"/>
                    <a:ea typeface="Material Icons"/>
                    <a:cs typeface="Material Icons"/>
                    <a:sym typeface="Material Icons"/>
                  </a:rPr>
                  <a:t>qr_coe_2</a:t>
                </a:r>
                <a:endParaRPr sz="4000">
                  <a:solidFill>
                    <a:srgbClr val="0284C7"/>
                  </a:solidFill>
                  <a:latin typeface="Material Icons"/>
                  <a:ea typeface="Material Icons"/>
                  <a:cs typeface="Material Icons"/>
                  <a:sym typeface="Material Icons"/>
                </a:endParaRPr>
              </a:p>
            </p:txBody>
          </p:sp>
          <p:sp>
            <p:nvSpPr>
              <p:cNvPr id="238" name="Google Shape;238;p25"/>
              <p:cNvSpPr txBox="1"/>
              <p:nvPr/>
            </p:nvSpPr>
            <p:spPr>
              <a:xfrm>
                <a:off x="1437825" y="285750"/>
                <a:ext cx="3238500" cy="1714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rgbClr val="0F172A"/>
                    </a:solidFill>
                    <a:latin typeface="Calibri"/>
                    <a:ea typeface="Calibri"/>
                    <a:cs typeface="Calibri"/>
                    <a:sym typeface="Calibri"/>
                  </a:rPr>
                  <a:t>Parent Survey</a:t>
                </a:r>
                <a:endParaRPr sz="2000" b="1">
                  <a:solidFill>
                    <a:srgbClr val="0F172A"/>
                  </a:solidFill>
                  <a:latin typeface="Calibri"/>
                  <a:ea typeface="Calibri"/>
                  <a:cs typeface="Calibri"/>
                  <a:sym typeface="Calibri"/>
                </a:endParaRPr>
              </a:p>
              <a:p>
                <a:pPr marL="0" lvl="0" indent="0" algn="l" rtl="0">
                  <a:spcBef>
                    <a:spcPts val="600"/>
                  </a:spcBef>
                  <a:spcAft>
                    <a:spcPts val="0"/>
                  </a:spcAft>
                  <a:buNone/>
                </a:pPr>
                <a:r>
                  <a:rPr lang="en-US" sz="1300" b="0">
                    <a:solidFill>
                      <a:srgbClr val="475569"/>
                    </a:solidFill>
                    <a:latin typeface="Calibri"/>
                    <a:ea typeface="Calibri"/>
                    <a:cs typeface="Calibri"/>
                    <a:sym typeface="Calibri"/>
                  </a:rPr>
                  <a:t>Ple</a:t>
                </a:r>
                <a:r>
                  <a:rPr lang="en-US" sz="1300">
                    <a:solidFill>
                      <a:srgbClr val="475569"/>
                    </a:solidFill>
                    <a:latin typeface="Calibri"/>
                    <a:ea typeface="Calibri"/>
                    <a:cs typeface="Calibri"/>
                    <a:sym typeface="Calibri"/>
                  </a:rPr>
                  <a:t>ase fill out the parent survey and give me your feedback.</a:t>
                </a:r>
                <a:endParaRPr sz="1300" b="0">
                  <a:solidFill>
                    <a:srgbClr val="475569"/>
                  </a:solidFill>
                  <a:latin typeface="Calibri"/>
                  <a:ea typeface="Calibri"/>
                  <a:cs typeface="Calibri"/>
                  <a:sym typeface="Calibri"/>
                </a:endParaRPr>
              </a:p>
            </p:txBody>
          </p:sp>
        </p:grpSp>
        <p:sp>
          <p:nvSpPr>
            <p:cNvPr id="239" name="Google Shape;239;p25"/>
            <p:cNvSpPr/>
            <p:nvPr/>
          </p:nvSpPr>
          <p:spPr>
            <a:xfrm>
              <a:off x="4191000" y="285750"/>
              <a:ext cx="2095500" cy="2095500"/>
            </a:xfrm>
            <a:prstGeom prst="roundRect">
              <a:avLst>
                <a:gd name="adj" fmla="val 3636"/>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gr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841</Words>
  <Application>Microsoft Office PowerPoint</Application>
  <PresentationFormat>On-screen Show (16:9)</PresentationFormat>
  <Paragraphs>129</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Material Icons</vt:lpstr>
      <vt:lpstr>Calibri</vt:lpstr>
      <vt:lpstr>Playwrite ES</vt:lpstr>
      <vt:lpstr>Nunito</vt:lpstr>
      <vt:lpstr>Arial</vt:lpstr>
      <vt:lpstr>Office Theme</vt:lpstr>
      <vt:lpstr>PowerPoint Presentation</vt:lpstr>
      <vt:lpstr>PowerPoint Presentation</vt:lpstr>
      <vt:lpstr>PowerPoint Presentation</vt:lpstr>
      <vt:lpstr>Our Title I Budget</vt:lpstr>
      <vt:lpstr>PowerPoint Presentation</vt:lpstr>
      <vt:lpstr>PowerPoint Presentation</vt:lpstr>
      <vt:lpstr>Parent &amp; Family Engagement Plan Building strong partnerships between school, home, and community</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Ashley Barnes</dc:creator>
  <cp:lastModifiedBy>Ashley Barnes</cp:lastModifiedBy>
  <cp:revision>1</cp:revision>
  <dcterms:modified xsi:type="dcterms:W3CDTF">2026-09-25T13:26:20Z</dcterms:modified>
</cp:coreProperties>
</file>