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950075" cy="9236075"/>
  <p:embeddedFontLst>
    <p:embeddedFont>
      <p:font typeface="Century Gothic" panose="020B0502020202020204" pitchFamily="34" charset="0"/>
      <p:regular r:id="rId21"/>
      <p:bold r:id="rId22"/>
      <p:italic r:id="rId23"/>
      <p:boldItalic r:id="rId24"/>
    </p:embeddedFont>
    <p:embeddedFont>
      <p:font typeface="Comic Sans MS" panose="030F0702030302020204" pitchFamily="66" charset="0"/>
      <p:regular r:id="rId25"/>
      <p:bold r:id="rId26"/>
      <p:italic r:id="rId27"/>
      <p:boldItalic r:id="rId28"/>
    </p:embeddedFont>
    <p:embeddedFont>
      <p:font typeface="Trebuchet MS" panose="020B0603020202020204" pitchFamily="3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234"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font" Target="fonts/font10.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3012501" cy="462120"/>
          </a:xfrm>
          <a:prstGeom prst="rect">
            <a:avLst/>
          </a:prstGeom>
          <a:noFill/>
          <a:ln>
            <a:noFill/>
          </a:ln>
        </p:spPr>
        <p:txBody>
          <a:bodyPr spcFirstLastPara="1" wrap="square" lIns="92425" tIns="46200" rIns="92425" bIns="46200" anchor="t" anchorCtr="0">
            <a:noAutofit/>
          </a:bodyPr>
          <a:lstStyle>
            <a:lvl1pPr marR="0" lvl="0" algn="l" rtl="0">
              <a:spcBef>
                <a:spcPts val="0"/>
              </a:spcBef>
              <a:spcAft>
                <a:spcPts val="0"/>
              </a:spcAft>
              <a:buClr>
                <a:schemeClr val="dk1"/>
              </a:buClr>
              <a:buSzPts val="1400"/>
              <a:buFont typeface="Arial"/>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35971" y="0"/>
            <a:ext cx="3012500" cy="462120"/>
          </a:xfrm>
          <a:prstGeom prst="rect">
            <a:avLst/>
          </a:prstGeom>
          <a:noFill/>
          <a:ln>
            <a:noFill/>
          </a:ln>
        </p:spPr>
        <p:txBody>
          <a:bodyPr spcFirstLastPara="1" wrap="square" lIns="92425" tIns="46200" rIns="92425" bIns="46200" anchor="t" anchorCtr="0">
            <a:noAutofit/>
          </a:bodyPr>
          <a:lstStyle>
            <a:lvl1pPr marR="0" lvl="0" algn="r" rtl="0">
              <a:spcBef>
                <a:spcPts val="0"/>
              </a:spcBef>
              <a:spcAft>
                <a:spcPts val="0"/>
              </a:spcAft>
              <a:buClr>
                <a:schemeClr val="dk1"/>
              </a:buClr>
              <a:buSzPts val="1400"/>
              <a:buFont typeface="Arial"/>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8772378"/>
            <a:ext cx="3012501" cy="462120"/>
          </a:xfrm>
          <a:prstGeom prst="rect">
            <a:avLst/>
          </a:prstGeom>
          <a:noFill/>
          <a:ln>
            <a:noFill/>
          </a:ln>
        </p:spPr>
        <p:txBody>
          <a:bodyPr spcFirstLastPara="1" wrap="square" lIns="92425" tIns="46200" rIns="92425" bIns="46200" anchor="b" anchorCtr="0">
            <a:noAutofit/>
          </a:bodyPr>
          <a:lstStyle>
            <a:lvl1pPr marR="0" lvl="0" algn="l" rtl="0">
              <a:spcBef>
                <a:spcPts val="0"/>
              </a:spcBef>
              <a:spcAft>
                <a:spcPts val="0"/>
              </a:spcAft>
              <a:buClr>
                <a:schemeClr val="dk1"/>
              </a:buClr>
              <a:buSzPts val="1400"/>
              <a:buFont typeface="Arial"/>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marR="0" lvl="0" indent="0" algn="r" rtl="0">
              <a:spcBef>
                <a:spcPts val="0"/>
              </a:spcBef>
              <a:spcAft>
                <a:spcPts val="0"/>
              </a:spcAft>
              <a:buClr>
                <a:schemeClr val="dk1"/>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fldoe.org/academics/standards"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cpalms.org/Public/search/Standar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1: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3" name="Google Shape;63;p1: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sz="2200" b="1">
                <a:solidFill>
                  <a:srgbClr val="FF0000"/>
                </a:solidFill>
              </a:rPr>
              <a:t>Please remember to fill in the red text areas with your school’s information for each slide.</a:t>
            </a:r>
            <a:endParaRPr sz="2200" b="1">
              <a:solidFill>
                <a:srgbClr val="FF0000"/>
              </a:solidFill>
            </a:endParaRPr>
          </a:p>
          <a:p>
            <a:pPr marL="0" lvl="0" indent="0" algn="l" rtl="0">
              <a:spcBef>
                <a:spcPts val="0"/>
              </a:spcBef>
              <a:spcAft>
                <a:spcPts val="0"/>
              </a:spcAft>
              <a:buClr>
                <a:schemeClr val="dk1"/>
              </a:buClr>
              <a:buSzPts val="1100"/>
              <a:buFont typeface="Arial"/>
              <a:buNone/>
            </a:pPr>
            <a:endParaRPr sz="1800"/>
          </a:p>
          <a:p>
            <a:pPr marL="0" lvl="0" indent="0" algn="l" rtl="0">
              <a:spcBef>
                <a:spcPts val="0"/>
              </a:spcBef>
              <a:spcAft>
                <a:spcPts val="0"/>
              </a:spcAft>
              <a:buClr>
                <a:schemeClr val="dk1"/>
              </a:buClr>
              <a:buSzPts val="1200"/>
              <a:buFont typeface="Arial"/>
              <a:buNone/>
            </a:pPr>
            <a:r>
              <a:rPr lang="en-US" sz="1400"/>
              <a:t>🎤 </a:t>
            </a:r>
            <a:r>
              <a:rPr lang="en-US" sz="1400" b="1"/>
              <a:t>Speaker Notes:</a:t>
            </a:r>
            <a:endParaRPr sz="1400"/>
          </a:p>
          <a:p>
            <a:pPr marL="0" lvl="0" indent="0" algn="l" rtl="0">
              <a:spcBef>
                <a:spcPts val="0"/>
              </a:spcBef>
              <a:spcAft>
                <a:spcPts val="0"/>
              </a:spcAft>
              <a:buClr>
                <a:schemeClr val="dk1"/>
              </a:buClr>
              <a:buSzPts val="1100"/>
              <a:buFont typeface="Arial"/>
              <a:buNone/>
            </a:pPr>
            <a:endParaRPr sz="1100" b="1"/>
          </a:p>
          <a:p>
            <a:pPr marL="0" marR="0" lvl="0" indent="0" algn="l" rtl="0">
              <a:lnSpc>
                <a:spcPct val="100000"/>
              </a:lnSpc>
              <a:spcBef>
                <a:spcPts val="0"/>
              </a:spcBef>
              <a:spcAft>
                <a:spcPts val="0"/>
              </a:spcAft>
              <a:buClr>
                <a:schemeClr val="dk1"/>
              </a:buClr>
              <a:buSzPts val="1200"/>
              <a:buFont typeface="Arial"/>
              <a:buNone/>
            </a:pPr>
            <a:r>
              <a:rPr lang="en-US" sz="1100"/>
              <a:t>“Welcome everyone! Today’s meeting will cover important information about Title I, how funds are used, and how you can support your child’s success this year.”</a:t>
            </a: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endParaRPr/>
          </a:p>
          <a:p>
            <a:pPr marL="0" marR="0" lvl="0" indent="0" algn="l" rtl="0">
              <a:lnSpc>
                <a:spcPct val="100000"/>
              </a:lnSpc>
              <a:spcBef>
                <a:spcPts val="0"/>
              </a:spcBef>
              <a:spcAft>
                <a:spcPts val="0"/>
              </a:spcAft>
              <a:buClr>
                <a:schemeClr val="dk1"/>
              </a:buClr>
              <a:buSzPts val="1200"/>
              <a:buFont typeface="Arial"/>
              <a:buNone/>
            </a:pPr>
            <a:r>
              <a:rPr lang="en-US" i="1">
                <a:latin typeface="Arial"/>
                <a:ea typeface="Arial"/>
                <a:cs typeface="Arial"/>
                <a:sym typeface="Arial"/>
              </a:rPr>
              <a:t>(Assurance 11c)</a:t>
            </a:r>
            <a:endParaRPr i="1"/>
          </a:p>
          <a:p>
            <a:pPr marL="0" lvl="0" indent="0" algn="l" rtl="0">
              <a:lnSpc>
                <a:spcPct val="100000"/>
              </a:lnSpc>
              <a:spcBef>
                <a:spcPts val="360"/>
              </a:spcBef>
              <a:spcAft>
                <a:spcPts val="0"/>
              </a:spcAft>
              <a:buSzPts val="1400"/>
              <a:buNone/>
            </a:pPr>
            <a:endParaRPr/>
          </a:p>
        </p:txBody>
      </p:sp>
      <p:sp>
        <p:nvSpPr>
          <p:cNvPr id="64" name="Google Shape;64;p1: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0: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4" name="Google Shape;124;p10: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sz="1600" b="1">
                <a:solidFill>
                  <a:srgbClr val="FF0000"/>
                </a:solidFill>
                <a:latin typeface="Calibri"/>
                <a:ea typeface="Calibri"/>
                <a:cs typeface="Calibri"/>
                <a:sym typeface="Calibri"/>
              </a:rPr>
              <a:t>UPDATED ASSESSMENT INFORMATION as needed for your school</a:t>
            </a:r>
            <a:endParaRPr sz="1600" b="1">
              <a:solidFill>
                <a:srgbClr val="FF0000"/>
              </a:solidFill>
              <a:latin typeface="Calibri"/>
              <a:ea typeface="Calibri"/>
              <a:cs typeface="Calibri"/>
              <a:sym typeface="Calibri"/>
            </a:endParaRPr>
          </a:p>
          <a:p>
            <a:pPr marL="0" lvl="0" indent="0" algn="l" rtl="0">
              <a:spcBef>
                <a:spcPts val="0"/>
              </a:spcBef>
              <a:spcAft>
                <a:spcPts val="0"/>
              </a:spcAft>
              <a:buClr>
                <a:schemeClr val="dk1"/>
              </a:buClr>
              <a:buSzPts val="1400"/>
              <a:buFont typeface="Arial"/>
              <a:buNone/>
            </a:pPr>
            <a:r>
              <a:rPr lang="en-US" sz="1800"/>
              <a:t>🎤 </a:t>
            </a:r>
            <a:r>
              <a:rPr lang="en-US" sz="1800" b="1"/>
              <a:t>Speaker Notes:</a:t>
            </a:r>
            <a:endParaRPr sz="1800" b="1"/>
          </a:p>
          <a:p>
            <a:pPr marL="0" marR="0" lvl="0" indent="0" algn="l" rtl="0">
              <a:lnSpc>
                <a:spcPct val="100000"/>
              </a:lnSpc>
              <a:spcBef>
                <a:spcPts val="360"/>
              </a:spcBef>
              <a:spcAft>
                <a:spcPts val="0"/>
              </a:spcAft>
              <a:buClr>
                <a:srgbClr val="000000"/>
              </a:buClr>
              <a:buSzPts val="1400"/>
              <a:buFont typeface="Arial"/>
              <a:buNone/>
            </a:pPr>
            <a:r>
              <a:rPr lang="en-US" sz="1800"/>
              <a:t>“</a:t>
            </a:r>
            <a:r>
              <a:rPr lang="en-US" sz="1800" i="0" u="none" strike="noStrike" cap="none"/>
              <a:t>The District monitors student progress through both formal an</a:t>
            </a:r>
            <a:r>
              <a:rPr lang="en-US" sz="1800"/>
              <a:t>d informal assessments </a:t>
            </a:r>
            <a:r>
              <a:rPr lang="en-US" sz="1800" i="0" u="none" strike="noStrike" cap="none"/>
              <a:t>in order to </a:t>
            </a:r>
            <a:r>
              <a:rPr lang="en-US" sz="1800"/>
              <a:t>ascertain</a:t>
            </a:r>
            <a:r>
              <a:rPr lang="en-US" sz="1800" i="0" u="none" strike="noStrike" cap="none"/>
              <a:t> stude</a:t>
            </a:r>
            <a:r>
              <a:rPr lang="en-US" sz="1800"/>
              <a:t>nt academic progress with the standards, inform planning, and drive instruction for increased and targeted student outcomes.”</a:t>
            </a:r>
            <a:endParaRPr sz="1800"/>
          </a:p>
          <a:p>
            <a:pPr marL="0" lvl="0" indent="0" algn="l" rtl="0">
              <a:lnSpc>
                <a:spcPct val="100000"/>
              </a:lnSpc>
              <a:spcBef>
                <a:spcPts val="360"/>
              </a:spcBef>
              <a:spcAft>
                <a:spcPts val="0"/>
              </a:spcAft>
              <a:buSzPts val="1400"/>
              <a:buNone/>
            </a:pPr>
            <a:endParaRPr sz="1800"/>
          </a:p>
          <a:p>
            <a:pPr marL="0" lvl="0" indent="0" algn="l" rtl="0">
              <a:lnSpc>
                <a:spcPct val="100000"/>
              </a:lnSpc>
              <a:spcBef>
                <a:spcPts val="360"/>
              </a:spcBef>
              <a:spcAft>
                <a:spcPts val="0"/>
              </a:spcAft>
              <a:buSzPts val="1400"/>
              <a:buNone/>
            </a:pPr>
            <a:endParaRPr sz="1800"/>
          </a:p>
          <a:p>
            <a:pPr marL="0" lvl="0" indent="0" algn="l" rtl="0">
              <a:lnSpc>
                <a:spcPct val="100000"/>
              </a:lnSpc>
              <a:spcBef>
                <a:spcPts val="360"/>
              </a:spcBef>
              <a:spcAft>
                <a:spcPts val="0"/>
              </a:spcAft>
              <a:buSzPts val="1400"/>
              <a:buNone/>
            </a:pPr>
            <a:endParaRPr sz="1800"/>
          </a:p>
          <a:p>
            <a:pPr marL="0" lvl="0" indent="0" algn="l" rtl="0">
              <a:lnSpc>
                <a:spcPct val="100000"/>
              </a:lnSpc>
              <a:spcBef>
                <a:spcPts val="360"/>
              </a:spcBef>
              <a:spcAft>
                <a:spcPts val="0"/>
              </a:spcAft>
              <a:buSzPts val="1400"/>
              <a:buNone/>
            </a:pPr>
            <a:endParaRPr sz="1800"/>
          </a:p>
          <a:p>
            <a:pPr marL="0" lvl="0" indent="0" algn="l" rtl="0">
              <a:lnSpc>
                <a:spcPct val="100000"/>
              </a:lnSpc>
              <a:spcBef>
                <a:spcPts val="360"/>
              </a:spcBef>
              <a:spcAft>
                <a:spcPts val="0"/>
              </a:spcAft>
              <a:buSzPts val="1400"/>
              <a:buNone/>
            </a:pPr>
            <a:endParaRPr sz="1800"/>
          </a:p>
          <a:p>
            <a:pPr marL="0" lvl="0" indent="0" algn="l" rtl="0">
              <a:lnSpc>
                <a:spcPct val="100000"/>
              </a:lnSpc>
              <a:spcBef>
                <a:spcPts val="360"/>
              </a:spcBef>
              <a:spcAft>
                <a:spcPts val="0"/>
              </a:spcAft>
              <a:buSzPts val="1400"/>
              <a:buNone/>
            </a:pPr>
            <a:r>
              <a:rPr lang="en-US" sz="1800" i="1"/>
              <a:t>(Assurance 11c &amp; d)</a:t>
            </a:r>
            <a:endParaRPr sz="1800" i="1"/>
          </a:p>
        </p:txBody>
      </p:sp>
      <p:sp>
        <p:nvSpPr>
          <p:cNvPr id="125" name="Google Shape;125;p10: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2: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3" name="Google Shape;133;p12: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en-US" sz="1100"/>
              <a:t>🎤 </a:t>
            </a:r>
            <a:r>
              <a:rPr lang="en-US" sz="1100" b="1"/>
              <a:t>Speaker Notes:</a:t>
            </a:r>
            <a:endParaRPr sz="1100" b="1"/>
          </a:p>
          <a:p>
            <a:pPr marL="0" lvl="0" indent="0" algn="l" rtl="0">
              <a:lnSpc>
                <a:spcPct val="115000"/>
              </a:lnSpc>
              <a:spcBef>
                <a:spcPts val="1200"/>
              </a:spcBef>
              <a:spcAft>
                <a:spcPts val="0"/>
              </a:spcAft>
              <a:buClr>
                <a:schemeClr val="dk1"/>
              </a:buClr>
              <a:buSzPts val="1100"/>
              <a:buFont typeface="Arial"/>
              <a:buNone/>
            </a:pPr>
            <a:r>
              <a:rPr lang="en-US" sz="1100"/>
              <a:t>“Under the Every Student Succeeds Act—also known as ESSA—schools that receive Title I funding are </a:t>
            </a:r>
            <a:r>
              <a:rPr lang="en-US" sz="1100" b="1"/>
              <a:t>required by law</a:t>
            </a:r>
            <a:r>
              <a:rPr lang="en-US" sz="1100"/>
              <a:t> to include parents in important school decisions.”</a:t>
            </a:r>
            <a:endParaRPr sz="1100"/>
          </a:p>
          <a:p>
            <a:pPr marL="0" lvl="0" indent="0" algn="l" rtl="0">
              <a:lnSpc>
                <a:spcPct val="115000"/>
              </a:lnSpc>
              <a:spcBef>
                <a:spcPts val="1200"/>
              </a:spcBef>
              <a:spcAft>
                <a:spcPts val="0"/>
              </a:spcAft>
              <a:buClr>
                <a:schemeClr val="dk1"/>
              </a:buClr>
              <a:buSzPts val="1100"/>
              <a:buFont typeface="Arial"/>
              <a:buNone/>
            </a:pPr>
            <a:r>
              <a:rPr lang="en-US" sz="1100"/>
              <a:t>“This isn’t just a recommendation—it’s a requirement. Schools must involve families in the </a:t>
            </a:r>
            <a:r>
              <a:rPr lang="en-US" sz="1100" b="1"/>
              <a:t>development, implementation, review, and revision</a:t>
            </a:r>
            <a:r>
              <a:rPr lang="en-US" sz="1100"/>
              <a:t> of key documents and plans”.</a:t>
            </a:r>
            <a:endParaRPr sz="1100"/>
          </a:p>
          <a:p>
            <a:pPr marL="0" lvl="0" indent="0" algn="l" rtl="0">
              <a:lnSpc>
                <a:spcPct val="115000"/>
              </a:lnSpc>
              <a:spcBef>
                <a:spcPts val="1200"/>
              </a:spcBef>
              <a:spcAft>
                <a:spcPts val="0"/>
              </a:spcAft>
              <a:buClr>
                <a:schemeClr val="dk1"/>
              </a:buClr>
              <a:buSzPts val="1100"/>
              <a:buFont typeface="Arial"/>
              <a:buNone/>
            </a:pPr>
            <a:r>
              <a:rPr lang="en-US" sz="1100"/>
              <a:t>“There are </a:t>
            </a:r>
            <a:r>
              <a:rPr lang="en-US" sz="1100" b="1"/>
              <a:t>three main areas</a:t>
            </a:r>
            <a:r>
              <a:rPr lang="en-US" sz="1100"/>
              <a:t> where parent involvement is required:</a:t>
            </a:r>
            <a:endParaRPr sz="1100"/>
          </a:p>
          <a:p>
            <a:pPr marL="457200" lvl="0" indent="-298450" algn="l" rtl="0">
              <a:lnSpc>
                <a:spcPct val="115000"/>
              </a:lnSpc>
              <a:spcBef>
                <a:spcPts val="1200"/>
              </a:spcBef>
              <a:spcAft>
                <a:spcPts val="0"/>
              </a:spcAft>
              <a:buClr>
                <a:schemeClr val="dk1"/>
              </a:buClr>
              <a:buSzPts val="1100"/>
              <a:buAutoNum type="arabicPeriod"/>
            </a:pPr>
            <a:r>
              <a:rPr lang="en-US" sz="1100" b="1"/>
              <a:t>District Parent &amp; Family Engagement Plan</a:t>
            </a:r>
            <a:r>
              <a:rPr lang="en-US" sz="1100"/>
              <a:t> – This outlines how the district supports family involvement and helps both parents and schools work together to help students succeed. This plan is reviewed </a:t>
            </a:r>
            <a:r>
              <a:rPr lang="en-US" sz="1100" b="1"/>
              <a:t>annually</a:t>
            </a:r>
            <a:r>
              <a:rPr lang="en-US" sz="1100"/>
              <a:t> with parents, and you’re invited to be part of that process.</a:t>
            </a:r>
            <a:br>
              <a:rPr lang="en-US" sz="1100"/>
            </a:br>
            <a:endParaRPr sz="1100"/>
          </a:p>
          <a:p>
            <a:pPr marL="457200" lvl="0" indent="-298450" algn="l" rtl="0">
              <a:lnSpc>
                <a:spcPct val="115000"/>
              </a:lnSpc>
              <a:spcBef>
                <a:spcPts val="0"/>
              </a:spcBef>
              <a:spcAft>
                <a:spcPts val="0"/>
              </a:spcAft>
              <a:buClr>
                <a:schemeClr val="dk1"/>
              </a:buClr>
              <a:buSzPts val="1100"/>
              <a:buAutoNum type="arabicPeriod"/>
            </a:pPr>
            <a:r>
              <a:rPr lang="en-US" sz="1100" b="1"/>
              <a:t>School Parent &amp; Family Engagement Plan</a:t>
            </a:r>
            <a:r>
              <a:rPr lang="en-US" sz="1100"/>
              <a:t> – This is our school’s plan for keeping parents informed and involved throughout the year. It’s also reviewed and revised every year, with input from families like yours.</a:t>
            </a:r>
            <a:br>
              <a:rPr lang="en-US" sz="1100"/>
            </a:br>
            <a:endParaRPr sz="1100"/>
          </a:p>
          <a:p>
            <a:pPr marL="457200" lvl="0" indent="-298450" algn="l" rtl="0">
              <a:lnSpc>
                <a:spcPct val="115000"/>
              </a:lnSpc>
              <a:spcBef>
                <a:spcPts val="0"/>
              </a:spcBef>
              <a:spcAft>
                <a:spcPts val="0"/>
              </a:spcAft>
              <a:buClr>
                <a:schemeClr val="dk1"/>
              </a:buClr>
              <a:buSzPts val="1100"/>
              <a:buAutoNum type="arabicPeriod"/>
            </a:pPr>
            <a:r>
              <a:rPr lang="en-US" sz="1100" b="1"/>
              <a:t>Home-School Compact</a:t>
            </a:r>
            <a:r>
              <a:rPr lang="en-US" sz="1100"/>
              <a:t> – This outlines the shared responsibility between families, students, and staff to support student achievement. This is also reviewed </a:t>
            </a:r>
            <a:r>
              <a:rPr lang="en-US" sz="1100" b="1"/>
              <a:t>every spring</a:t>
            </a:r>
            <a:r>
              <a:rPr lang="en-US" sz="1100"/>
              <a:t>, and we invite your input.”</a:t>
            </a:r>
            <a:endParaRPr sz="1100"/>
          </a:p>
          <a:p>
            <a:pPr marL="0" lvl="0" indent="0" algn="l" rtl="0">
              <a:spcBef>
                <a:spcPts val="1200"/>
              </a:spcBef>
              <a:spcAft>
                <a:spcPts val="0"/>
              </a:spcAft>
              <a:buNone/>
            </a:pPr>
            <a:r>
              <a:rPr lang="en-US"/>
              <a:t>“Title I parents can be involved in reviewing and updating these documents each year, and we will be sharing information about the date and times of those meetings when they are scheduled. You have a seat at the table when it comes to shaping these policies, and we hope you’ll take part!”</a:t>
            </a:r>
            <a:endParaRPr/>
          </a:p>
          <a:p>
            <a:pPr marL="0" lvl="0" indent="0" algn="l" rtl="0">
              <a:lnSpc>
                <a:spcPct val="115000"/>
              </a:lnSpc>
              <a:spcBef>
                <a:spcPts val="1200"/>
              </a:spcBef>
              <a:spcAft>
                <a:spcPts val="0"/>
              </a:spcAft>
              <a:buNone/>
            </a:pPr>
            <a:r>
              <a:rPr lang="en-US" sz="1100"/>
              <a:t>"They are also available in several places to make them easy to access throughout the year:"</a:t>
            </a:r>
            <a:endParaRPr sz="1100"/>
          </a:p>
          <a:p>
            <a:pPr marL="457200" lvl="0" indent="-298450" algn="l" rtl="0">
              <a:lnSpc>
                <a:spcPct val="115000"/>
              </a:lnSpc>
              <a:spcBef>
                <a:spcPts val="1200"/>
              </a:spcBef>
              <a:spcAft>
                <a:spcPts val="0"/>
              </a:spcAft>
              <a:buClr>
                <a:schemeClr val="dk1"/>
              </a:buClr>
              <a:buSzPts val="1100"/>
              <a:buChar char="●"/>
            </a:pPr>
            <a:r>
              <a:rPr lang="en-US" sz="1100"/>
              <a:t>"They’re sent home at the beginning of the school year in your child’s backpack."</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"You can also find them in the </a:t>
            </a:r>
            <a:r>
              <a:rPr lang="en-US" sz="1100" b="1"/>
              <a:t>Parent &amp; Family Resource Area</a:t>
            </a:r>
            <a:r>
              <a:rPr lang="en-US" sz="1100"/>
              <a:t> in our school—there’s a dedicated notebook that’s always available for you to review."</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"And, of course, we’ve posted them on the school’s website for your convenience."</a:t>
            </a:r>
            <a:endParaRPr sz="1100"/>
          </a:p>
          <a:p>
            <a:pPr marL="0" lvl="0" indent="0" algn="l" rtl="0">
              <a:lnSpc>
                <a:spcPct val="100000"/>
              </a:lnSpc>
              <a:spcBef>
                <a:spcPts val="1200"/>
              </a:spcBef>
              <a:spcAft>
                <a:spcPts val="0"/>
              </a:spcAft>
              <a:buSzPts val="1400"/>
              <a:buNone/>
            </a:pPr>
            <a:endParaRPr sz="1100" b="1"/>
          </a:p>
          <a:p>
            <a:pPr marL="0" lvl="0" indent="0" algn="l" rtl="0">
              <a:lnSpc>
                <a:spcPct val="100000"/>
              </a:lnSpc>
              <a:spcBef>
                <a:spcPts val="0"/>
              </a:spcBef>
              <a:spcAft>
                <a:spcPts val="0"/>
              </a:spcAft>
              <a:buSzPts val="1400"/>
              <a:buNone/>
            </a:pPr>
            <a:endParaRPr sz="1100" b="1"/>
          </a:p>
          <a:p>
            <a:pPr marL="0" lvl="0" indent="0" algn="l" rtl="0">
              <a:lnSpc>
                <a:spcPct val="100000"/>
              </a:lnSpc>
              <a:spcBef>
                <a:spcPts val="0"/>
              </a:spcBef>
              <a:spcAft>
                <a:spcPts val="0"/>
              </a:spcAft>
              <a:buSzPts val="1400"/>
              <a:buNone/>
            </a:pPr>
            <a:endParaRPr sz="1100" b="1"/>
          </a:p>
          <a:p>
            <a:pPr marL="0" lvl="0" indent="0" algn="l" rtl="0">
              <a:lnSpc>
                <a:spcPct val="100000"/>
              </a:lnSpc>
              <a:spcBef>
                <a:spcPts val="0"/>
              </a:spcBef>
              <a:spcAft>
                <a:spcPts val="0"/>
              </a:spcAft>
              <a:buSzPts val="1400"/>
              <a:buNone/>
            </a:pPr>
            <a:endParaRPr sz="1100" b="1"/>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360"/>
              </a:spcBef>
              <a:spcAft>
                <a:spcPts val="0"/>
              </a:spcAft>
              <a:buSzPts val="1400"/>
              <a:buNone/>
            </a:pPr>
            <a:endParaRPr/>
          </a:p>
        </p:txBody>
      </p:sp>
      <p:sp>
        <p:nvSpPr>
          <p:cNvPr id="134" name="Google Shape;134;p12: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4: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40" name="Google Shape;140;p14: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sz="1100"/>
              <a:t>🎤 </a:t>
            </a:r>
            <a:r>
              <a:rPr lang="en-US" sz="1100" b="1"/>
              <a:t>Speaker Notes:</a:t>
            </a:r>
            <a:endParaRPr/>
          </a:p>
          <a:p>
            <a:pPr marL="0" lvl="0" indent="0" algn="l" rtl="0">
              <a:lnSpc>
                <a:spcPct val="115000"/>
              </a:lnSpc>
              <a:spcBef>
                <a:spcPts val="1200"/>
              </a:spcBef>
              <a:spcAft>
                <a:spcPts val="0"/>
              </a:spcAft>
              <a:buClr>
                <a:schemeClr val="dk1"/>
              </a:buClr>
              <a:buSzPts val="1100"/>
              <a:buFont typeface="Arial"/>
              <a:buNone/>
            </a:pPr>
            <a:r>
              <a:rPr lang="en-US" sz="1100"/>
              <a:t>“Now let’s talk about how we work together to support your child’s success through our Parent &amp; Family Engagement Plan - the PFE Plan. As parents and family members, you’re a really important part of your child’s learning journey.”</a:t>
            </a:r>
            <a:endParaRPr sz="1100"/>
          </a:p>
          <a:p>
            <a:pPr marL="0" lvl="0" indent="0" algn="l" rtl="0">
              <a:lnSpc>
                <a:spcPct val="115000"/>
              </a:lnSpc>
              <a:spcBef>
                <a:spcPts val="1200"/>
              </a:spcBef>
              <a:spcAft>
                <a:spcPts val="0"/>
              </a:spcAft>
              <a:buClr>
                <a:schemeClr val="dk1"/>
              </a:buClr>
              <a:buSzPts val="1100"/>
              <a:buFont typeface="Arial"/>
              <a:buNone/>
            </a:pPr>
            <a:r>
              <a:rPr lang="en-US" sz="1100"/>
              <a:t>“To help you stay involved and informed, here’s what we do:”</a:t>
            </a:r>
            <a:endParaRPr sz="1100"/>
          </a:p>
          <a:p>
            <a:pPr marL="457200" lvl="0" indent="-298450" algn="l" rtl="0">
              <a:lnSpc>
                <a:spcPct val="115000"/>
              </a:lnSpc>
              <a:spcBef>
                <a:spcPts val="1200"/>
              </a:spcBef>
              <a:spcAft>
                <a:spcPts val="0"/>
              </a:spcAft>
              <a:buClr>
                <a:schemeClr val="dk1"/>
              </a:buClr>
              <a:buSzPts val="1100"/>
              <a:buChar char="●"/>
            </a:pPr>
            <a:r>
              <a:rPr lang="en-US" sz="1100"/>
              <a:t>“First, we hold this </a:t>
            </a:r>
            <a:r>
              <a:rPr lang="en-US" sz="1100" b="1"/>
              <a:t>Annual Meeting</a:t>
            </a:r>
            <a:r>
              <a:rPr lang="en-US" sz="1100"/>
              <a:t> every year to share important information about the Title I program, including your rights as parents and how you can be involved.”</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“We’ll keep you updated with timely information about upcoming </a:t>
            </a:r>
            <a:r>
              <a:rPr lang="en-US" sz="1100" b="1"/>
              <a:t>engagement activities and trainings</a:t>
            </a:r>
            <a:r>
              <a:rPr lang="en-US" sz="1100"/>
              <a:t> designed especially for families.”</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“We understand everyone’s busy, so we offer these activities and trainings at </a:t>
            </a:r>
            <a:r>
              <a:rPr lang="en-US" sz="1100" b="1"/>
              <a:t>different times and in different ways</a:t>
            </a:r>
            <a:r>
              <a:rPr lang="en-US" sz="1100"/>
              <a:t>—like in person, online, or during evenings—so it’s easier for you to participate.”</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“We want you to feel confident understanding the academic standards your child is expected to meet, the assessments they take, and how to keep track of their progress.”</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“To support you, we provide materials and training that show you how to work with your child at home to help improve their learning.”</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“And finally, if you ever have questions or concerns about the Title I program, we will let you know where to find the </a:t>
            </a:r>
            <a:r>
              <a:rPr lang="en-US" sz="1100" b="1"/>
              <a:t>Complaint Procedures</a:t>
            </a:r>
            <a:r>
              <a:rPr lang="en-US" sz="1100"/>
              <a:t> so you can raise those concerns in the right way.  A copy of the Title I Complaint Procedure is available in the Parent and Family Resource Area notebook as well as on the Title I District Webpage.”</a:t>
            </a:r>
            <a:br>
              <a:rPr lang="en-US" sz="1100"/>
            </a:br>
            <a:endParaRPr sz="1100"/>
          </a:p>
          <a:p>
            <a:pPr marL="0" lvl="0" indent="0" algn="l" rtl="0">
              <a:lnSpc>
                <a:spcPct val="115000"/>
              </a:lnSpc>
              <a:spcBef>
                <a:spcPts val="1200"/>
              </a:spcBef>
              <a:spcAft>
                <a:spcPts val="0"/>
              </a:spcAft>
              <a:buNone/>
            </a:pPr>
            <a:r>
              <a:rPr lang="en-US" sz="1100"/>
              <a:t>“Together, these steps make sure you’re supported and empowered to help your child do their very best.”</a:t>
            </a:r>
            <a:endParaRPr sz="1100"/>
          </a:p>
          <a:p>
            <a:pPr marL="0" lvl="0" indent="0" algn="l" rtl="0">
              <a:lnSpc>
                <a:spcPct val="100000"/>
              </a:lnSpc>
              <a:spcBef>
                <a:spcPts val="1200"/>
              </a:spcBef>
              <a:spcAft>
                <a:spcPts val="0"/>
              </a:spcAft>
              <a:buSzPts val="1400"/>
              <a:buNone/>
            </a:pPr>
            <a:endParaRPr/>
          </a:p>
          <a:p>
            <a:pPr marL="0" lvl="0" indent="0" algn="l" rtl="0">
              <a:lnSpc>
                <a:spcPct val="100000"/>
              </a:lnSpc>
              <a:spcBef>
                <a:spcPts val="360"/>
              </a:spcBef>
              <a:spcAft>
                <a:spcPts val="0"/>
              </a:spcAft>
              <a:buSzPts val="1400"/>
              <a:buNone/>
            </a:pPr>
            <a:r>
              <a:rPr lang="en-US" i="1"/>
              <a:t>(Assurances 11a, b, c, &amp; e)</a:t>
            </a:r>
            <a:endParaRPr i="1"/>
          </a:p>
        </p:txBody>
      </p:sp>
      <p:sp>
        <p:nvSpPr>
          <p:cNvPr id="141" name="Google Shape;141;p14: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6: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47" name="Google Shape;147;p16: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15000"/>
              </a:lnSpc>
              <a:spcBef>
                <a:spcPts val="1200"/>
              </a:spcBef>
              <a:spcAft>
                <a:spcPts val="0"/>
              </a:spcAft>
              <a:buNone/>
            </a:pPr>
            <a:r>
              <a:rPr lang="en-US" sz="1100"/>
              <a:t>🎤</a:t>
            </a:r>
            <a:r>
              <a:rPr lang="en-US" sz="1100" b="1"/>
              <a:t> Speaker Notes:</a:t>
            </a:r>
            <a:endParaRPr sz="1100"/>
          </a:p>
          <a:p>
            <a:pPr marL="0" lvl="0" indent="0" algn="l" rtl="0">
              <a:lnSpc>
                <a:spcPct val="115000"/>
              </a:lnSpc>
              <a:spcBef>
                <a:spcPts val="1200"/>
              </a:spcBef>
              <a:spcAft>
                <a:spcPts val="0"/>
              </a:spcAft>
              <a:buNone/>
            </a:pPr>
            <a:r>
              <a:rPr lang="en-US" sz="1100"/>
              <a:t>“I want to close with a message that’s really at the heart of everything we’ve talked about today — and that is: </a:t>
            </a:r>
            <a:r>
              <a:rPr lang="en-US" sz="1100" b="1"/>
              <a:t>your involvement is the key to your child’s success.</a:t>
            </a:r>
            <a:r>
              <a:rPr lang="en-US" sz="1100"/>
              <a:t>”</a:t>
            </a:r>
            <a:endParaRPr sz="1100"/>
          </a:p>
          <a:p>
            <a:pPr marL="0" lvl="0" indent="0" algn="l" rtl="0">
              <a:lnSpc>
                <a:spcPct val="115000"/>
              </a:lnSpc>
              <a:spcBef>
                <a:spcPts val="1200"/>
              </a:spcBef>
              <a:spcAft>
                <a:spcPts val="0"/>
              </a:spcAft>
              <a:buNone/>
            </a:pPr>
            <a:r>
              <a:rPr lang="en-US" sz="1100" b="1"/>
              <a:t>You are your child’s first and most important teacher.</a:t>
            </a:r>
            <a:r>
              <a:rPr lang="en-US" sz="1100"/>
              <a:t> From the very beginning, you’ve been helping them learn, grow, and develop. That role doesn’t stop when they start school — in fact, it becomes even more important.</a:t>
            </a:r>
            <a:endParaRPr sz="1100"/>
          </a:p>
          <a:p>
            <a:pPr marL="0" lvl="0" indent="0" algn="l" rtl="0">
              <a:lnSpc>
                <a:spcPct val="115000"/>
              </a:lnSpc>
              <a:spcBef>
                <a:spcPts val="1200"/>
              </a:spcBef>
              <a:spcAft>
                <a:spcPts val="0"/>
              </a:spcAft>
              <a:buNone/>
            </a:pPr>
            <a:r>
              <a:rPr lang="en-US" sz="1100"/>
              <a:t>You know your child better than anyone else. That’s why we encourage you to share what you know with us — their interests, strengths, learning style, and challenges. That kind of insight helps us better support your child in the classroom.</a:t>
            </a:r>
            <a:endParaRPr sz="1100"/>
          </a:p>
          <a:p>
            <a:pPr marL="0" lvl="0" indent="0" algn="l" rtl="0">
              <a:lnSpc>
                <a:spcPct val="115000"/>
              </a:lnSpc>
              <a:spcBef>
                <a:spcPts val="1200"/>
              </a:spcBef>
              <a:spcAft>
                <a:spcPts val="0"/>
              </a:spcAft>
              <a:buNone/>
            </a:pPr>
            <a:r>
              <a:rPr lang="en-US" sz="1100" b="1"/>
              <a:t>By taking an active role in Title I and in your child’s education, you show them three powerful things:</a:t>
            </a:r>
            <a:endParaRPr sz="1100" b="1"/>
          </a:p>
          <a:p>
            <a:pPr marL="457200" lvl="0" indent="-298450" algn="l" rtl="0">
              <a:lnSpc>
                <a:spcPct val="115000"/>
              </a:lnSpc>
              <a:spcBef>
                <a:spcPts val="1200"/>
              </a:spcBef>
              <a:spcAft>
                <a:spcPts val="0"/>
              </a:spcAft>
              <a:buClr>
                <a:schemeClr val="dk1"/>
              </a:buClr>
              <a:buSzPts val="1100"/>
              <a:buChar char="●"/>
            </a:pPr>
            <a:r>
              <a:rPr lang="en-US" sz="1100"/>
              <a:t>That </a:t>
            </a:r>
            <a:r>
              <a:rPr lang="en-US" sz="1100" b="1"/>
              <a:t>they are important to you</a:t>
            </a:r>
            <a:br>
              <a:rPr lang="en-US" sz="1100" b="1"/>
            </a:br>
            <a:endParaRPr sz="1100" b="1"/>
          </a:p>
          <a:p>
            <a:pPr marL="457200" lvl="0" indent="-298450" algn="l" rtl="0">
              <a:lnSpc>
                <a:spcPct val="115000"/>
              </a:lnSpc>
              <a:spcBef>
                <a:spcPts val="0"/>
              </a:spcBef>
              <a:spcAft>
                <a:spcPts val="0"/>
              </a:spcAft>
              <a:buClr>
                <a:schemeClr val="dk1"/>
              </a:buClr>
              <a:buSzPts val="1100"/>
              <a:buChar char="●"/>
            </a:pPr>
            <a:r>
              <a:rPr lang="en-US" sz="1100"/>
              <a:t>That </a:t>
            </a:r>
            <a:r>
              <a:rPr lang="en-US" sz="1100" b="1"/>
              <a:t>education matters in your family</a:t>
            </a:r>
            <a:br>
              <a:rPr lang="en-US" sz="1100" b="1"/>
            </a:br>
            <a:endParaRPr sz="1100" b="1"/>
          </a:p>
          <a:p>
            <a:pPr marL="457200" lvl="0" indent="-298450" algn="l" rtl="0">
              <a:lnSpc>
                <a:spcPct val="115000"/>
              </a:lnSpc>
              <a:spcBef>
                <a:spcPts val="0"/>
              </a:spcBef>
              <a:spcAft>
                <a:spcPts val="0"/>
              </a:spcAft>
              <a:buClr>
                <a:schemeClr val="dk1"/>
              </a:buClr>
              <a:buSzPts val="1100"/>
              <a:buChar char="●"/>
            </a:pPr>
            <a:r>
              <a:rPr lang="en-US" sz="1100"/>
              <a:t>And that </a:t>
            </a:r>
            <a:r>
              <a:rPr lang="en-US" sz="1100" b="1"/>
              <a:t>you and the school are on the same team</a:t>
            </a:r>
            <a:br>
              <a:rPr lang="en-US" sz="1100" b="1"/>
            </a:br>
            <a:endParaRPr sz="1100" b="1"/>
          </a:p>
          <a:p>
            <a:pPr marL="0" lvl="0" indent="0" algn="l" rtl="0">
              <a:lnSpc>
                <a:spcPct val="115000"/>
              </a:lnSpc>
              <a:spcBef>
                <a:spcPts val="1200"/>
              </a:spcBef>
              <a:spcAft>
                <a:spcPts val="0"/>
              </a:spcAft>
              <a:buNone/>
            </a:pPr>
            <a:r>
              <a:rPr lang="en-US" sz="1100"/>
              <a:t>You also have the right to ask for information about your child’s progress — not just report cards, but state test scores and other assessments. And if something doesn’t make sense, or you’re not sure what it means, just ask! We’re here to help you understand where your child is and how we can work together to help them grow.</a:t>
            </a:r>
            <a:endParaRPr sz="1100"/>
          </a:p>
          <a:p>
            <a:pPr marL="0" lvl="0" indent="0" algn="l" rtl="0">
              <a:lnSpc>
                <a:spcPct val="115000"/>
              </a:lnSpc>
              <a:spcBef>
                <a:spcPts val="1200"/>
              </a:spcBef>
              <a:spcAft>
                <a:spcPts val="0"/>
              </a:spcAft>
              <a:buNone/>
            </a:pPr>
            <a:r>
              <a:rPr lang="en-US" sz="1100"/>
              <a:t>Together, we can talk about ways you can support learning at home — like reading together, practicing math skills, or simply encouraging effort and confidence.</a:t>
            </a:r>
            <a:endParaRPr sz="1100"/>
          </a:p>
          <a:p>
            <a:pPr marL="0" lvl="0" indent="0" algn="l" rtl="0">
              <a:lnSpc>
                <a:spcPct val="115000"/>
              </a:lnSpc>
              <a:spcBef>
                <a:spcPts val="1200"/>
              </a:spcBef>
              <a:spcAft>
                <a:spcPts val="0"/>
              </a:spcAft>
              <a:buNone/>
            </a:pPr>
            <a:r>
              <a:rPr lang="en-US" sz="1100"/>
              <a:t>It’s also helpful to know what your child is expected to learn at their grade level — that way, you can better support their progress and spot areas where they might need help.</a:t>
            </a:r>
            <a:endParaRPr sz="1100"/>
          </a:p>
          <a:p>
            <a:pPr marL="0" lvl="0" indent="0" algn="l" rtl="0">
              <a:lnSpc>
                <a:spcPct val="115000"/>
              </a:lnSpc>
              <a:spcBef>
                <a:spcPts val="1200"/>
              </a:spcBef>
              <a:spcAft>
                <a:spcPts val="0"/>
              </a:spcAft>
              <a:buNone/>
            </a:pPr>
            <a:r>
              <a:rPr lang="en-US" sz="1100"/>
              <a:t>And finally, if you do notice a problem, </a:t>
            </a:r>
            <a:r>
              <a:rPr lang="en-US" sz="1100" b="1"/>
              <a:t>please speak up.</a:t>
            </a:r>
            <a:r>
              <a:rPr lang="en-US" sz="1100"/>
              <a:t> We want to hear your concerns so we can work through them together. Just remember — it’s best to handle concerns privately and respectfully, not in front of your child. That helps protect their sense of trust and support in both school and home.</a:t>
            </a:r>
            <a:endParaRPr sz="1100"/>
          </a:p>
          <a:p>
            <a:pPr marL="0" lvl="0" indent="0" algn="l" rtl="0">
              <a:lnSpc>
                <a:spcPct val="115000"/>
              </a:lnSpc>
              <a:spcBef>
                <a:spcPts val="1200"/>
              </a:spcBef>
              <a:spcAft>
                <a:spcPts val="0"/>
              </a:spcAft>
              <a:buNone/>
            </a:pPr>
            <a:r>
              <a:rPr lang="en-US" sz="1100" b="1"/>
              <a:t>We truly believe that when families and schools work together, students thrive. Your involvement makes all the difference.”</a:t>
            </a:r>
            <a:endParaRPr/>
          </a:p>
          <a:p>
            <a:pPr marL="0" lvl="0" indent="0" algn="l" rtl="0">
              <a:lnSpc>
                <a:spcPct val="100000"/>
              </a:lnSpc>
              <a:spcBef>
                <a:spcPts val="1200"/>
              </a:spcBef>
              <a:spcAft>
                <a:spcPts val="0"/>
              </a:spcAft>
              <a:buSzPts val="1400"/>
              <a:buNone/>
            </a:pPr>
            <a:endParaRPr/>
          </a:p>
        </p:txBody>
      </p:sp>
      <p:sp>
        <p:nvSpPr>
          <p:cNvPr id="148" name="Google Shape;148;p16: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3: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360"/>
              </a:spcBef>
              <a:spcAft>
                <a:spcPts val="0"/>
              </a:spcAft>
              <a:buSzPts val="1400"/>
              <a:buNone/>
            </a:pPr>
            <a:r>
              <a:rPr lang="en-US" sz="1100"/>
              <a:t>🎤 </a:t>
            </a:r>
            <a:r>
              <a:rPr lang="en-US" sz="1100" b="1"/>
              <a:t>Speaker Notes:</a:t>
            </a:r>
            <a:endParaRPr/>
          </a:p>
          <a:p>
            <a:pPr marL="0" lvl="0" indent="0" algn="l" rtl="0">
              <a:lnSpc>
                <a:spcPct val="115000"/>
              </a:lnSpc>
              <a:spcBef>
                <a:spcPts val="1200"/>
              </a:spcBef>
              <a:spcAft>
                <a:spcPts val="0"/>
              </a:spcAft>
              <a:buClr>
                <a:schemeClr val="dk1"/>
              </a:buClr>
              <a:buSzPts val="1100"/>
              <a:buFont typeface="Arial"/>
              <a:buNone/>
            </a:pPr>
            <a:r>
              <a:rPr lang="en-US"/>
              <a:t>“This slide covers your important rights as parents under the Title I program. First, you have the right to be involved in your child’s education. This means you can request meetings anytime to discuss your child’s progress, ask questions, or share concerns.</a:t>
            </a:r>
            <a:endParaRPr/>
          </a:p>
          <a:p>
            <a:pPr marL="0" lvl="0" indent="0" algn="l" rtl="0">
              <a:lnSpc>
                <a:spcPct val="115000"/>
              </a:lnSpc>
              <a:spcBef>
                <a:spcPts val="1200"/>
              </a:spcBef>
              <a:spcAft>
                <a:spcPts val="0"/>
              </a:spcAft>
              <a:buClr>
                <a:schemeClr val="dk1"/>
              </a:buClr>
              <a:buSzPts val="1100"/>
              <a:buFont typeface="Arial"/>
              <a:buNone/>
            </a:pPr>
            <a:r>
              <a:rPr lang="en-US"/>
              <a:t>You also have the right to receive information about how your child is doing on state assessments, including reading, writing, math, and science. This helps you understand your child’s strengths and where they might need extra support.</a:t>
            </a:r>
            <a:endParaRPr/>
          </a:p>
          <a:p>
            <a:pPr marL="0" lvl="0" indent="0" algn="l" rtl="0">
              <a:lnSpc>
                <a:spcPct val="115000"/>
              </a:lnSpc>
              <a:spcBef>
                <a:spcPts val="1200"/>
              </a:spcBef>
              <a:spcAft>
                <a:spcPts val="0"/>
              </a:spcAft>
              <a:buClr>
                <a:schemeClr val="dk1"/>
              </a:buClr>
              <a:buSzPts val="1100"/>
              <a:buFont typeface="Arial"/>
              <a:buNone/>
            </a:pPr>
            <a:r>
              <a:rPr lang="en-US"/>
              <a:t>Another right is to request information about your child’s teacher’s qualifications. You can ask whether the teacher is fully certified and trained to teach the subject.</a:t>
            </a:r>
            <a:endParaRPr/>
          </a:p>
          <a:p>
            <a:pPr marL="0" lvl="0" indent="0" algn="l" rtl="0">
              <a:lnSpc>
                <a:spcPct val="115000"/>
              </a:lnSpc>
              <a:spcBef>
                <a:spcPts val="1200"/>
              </a:spcBef>
              <a:spcAft>
                <a:spcPts val="0"/>
              </a:spcAft>
              <a:buClr>
                <a:schemeClr val="dk1"/>
              </a:buClr>
              <a:buSzPts val="1100"/>
              <a:buFont typeface="Arial"/>
              <a:buNone/>
            </a:pPr>
            <a:r>
              <a:rPr lang="en-US"/>
              <a:t>Finally, if your child has a teacher who is not certified for four or more consecutive weeks, the school must inform you. This is part of keeping you fully informed about your child’s learning environment.</a:t>
            </a:r>
            <a:endParaRPr/>
          </a:p>
          <a:p>
            <a:pPr marL="0" lvl="0" indent="0" algn="l" rtl="0">
              <a:lnSpc>
                <a:spcPct val="115000"/>
              </a:lnSpc>
              <a:spcBef>
                <a:spcPts val="1200"/>
              </a:spcBef>
              <a:spcAft>
                <a:spcPts val="0"/>
              </a:spcAft>
              <a:buClr>
                <a:schemeClr val="dk1"/>
              </a:buClr>
              <a:buSzPts val="1100"/>
              <a:buFont typeface="Arial"/>
              <a:buNone/>
            </a:pPr>
            <a:r>
              <a:rPr lang="en-US"/>
              <a:t>These rights are here to help you stay connected and engaged, so please feel free to reach out with any questions or if you want to learn more.”</a:t>
            </a:r>
            <a:endParaRPr/>
          </a:p>
          <a:p>
            <a:pPr marL="0" lvl="0" indent="0" algn="l" rtl="0">
              <a:lnSpc>
                <a:spcPct val="100000"/>
              </a:lnSpc>
              <a:spcBef>
                <a:spcPts val="1200"/>
              </a:spcBef>
              <a:spcAft>
                <a:spcPts val="0"/>
              </a:spcAft>
              <a:buSzPts val="1400"/>
              <a:buNone/>
            </a:pPr>
            <a:endParaRPr/>
          </a:p>
          <a:p>
            <a:pPr marL="0" lvl="0" indent="0" algn="l" rtl="0">
              <a:lnSpc>
                <a:spcPct val="100000"/>
              </a:lnSpc>
              <a:spcBef>
                <a:spcPts val="360"/>
              </a:spcBef>
              <a:spcAft>
                <a:spcPts val="0"/>
              </a:spcAft>
              <a:buSzPts val="1400"/>
              <a:buNone/>
            </a:pPr>
            <a:r>
              <a:rPr lang="en-US" i="1"/>
              <a:t>(Assurance 9)</a:t>
            </a:r>
            <a:endParaRPr i="1"/>
          </a:p>
        </p:txBody>
      </p:sp>
      <p:sp>
        <p:nvSpPr>
          <p:cNvPr id="155" name="Google Shape;155;p13: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5: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1" name="Google Shape;161;p15: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360"/>
              </a:spcBef>
              <a:spcAft>
                <a:spcPts val="0"/>
              </a:spcAft>
              <a:buSzPts val="1400"/>
              <a:buNone/>
            </a:pPr>
            <a:r>
              <a:rPr lang="en-US" sz="1100"/>
              <a:t>🎤 </a:t>
            </a:r>
            <a:r>
              <a:rPr lang="en-US" sz="1100" b="1"/>
              <a:t>Speaker Notes:</a:t>
            </a:r>
            <a:endParaRPr sz="1100" b="1"/>
          </a:p>
          <a:p>
            <a:pPr marL="0" lvl="0" indent="0" algn="l" rtl="0">
              <a:lnSpc>
                <a:spcPct val="115000"/>
              </a:lnSpc>
              <a:spcBef>
                <a:spcPts val="1200"/>
              </a:spcBef>
              <a:spcAft>
                <a:spcPts val="0"/>
              </a:spcAft>
              <a:buClr>
                <a:schemeClr val="dk1"/>
              </a:buClr>
              <a:buSzPts val="1100"/>
              <a:buFont typeface="Arial"/>
              <a:buNone/>
            </a:pPr>
            <a:r>
              <a:rPr lang="en-US" sz="1100"/>
              <a:t>“I’m excited to tell you about our Parent &amp; Family Resource Area. We’ve set up a special space right here at the school just for you — to give you easy access to materials that can help support your child’s learning at home.”</a:t>
            </a:r>
            <a:endParaRPr sz="1100"/>
          </a:p>
          <a:p>
            <a:pPr marL="0" lvl="0" indent="0" algn="l" rtl="0">
              <a:lnSpc>
                <a:spcPct val="115000"/>
              </a:lnSpc>
              <a:spcBef>
                <a:spcPts val="1200"/>
              </a:spcBef>
              <a:spcAft>
                <a:spcPts val="0"/>
              </a:spcAft>
              <a:buSzPts val="1100"/>
              <a:buNone/>
            </a:pPr>
            <a:r>
              <a:rPr lang="en-US" sz="1100"/>
              <a:t>“This area includes a variety of resources, like</a:t>
            </a:r>
            <a:r>
              <a:rPr lang="en-US" sz="1100">
                <a:solidFill>
                  <a:srgbClr val="FF0000"/>
                </a:solidFill>
              </a:rPr>
              <a:t> [mention a few key items from your list]</a:t>
            </a:r>
            <a:r>
              <a:rPr lang="en-US" sz="1100"/>
              <a:t>, that you can borrow and use whenever you want.”</a:t>
            </a:r>
            <a:endParaRPr sz="1100"/>
          </a:p>
          <a:p>
            <a:pPr marL="0" lvl="0" indent="0" algn="l" rtl="0">
              <a:lnSpc>
                <a:spcPct val="115000"/>
              </a:lnSpc>
              <a:spcBef>
                <a:spcPts val="1200"/>
              </a:spcBef>
              <a:spcAft>
                <a:spcPts val="0"/>
              </a:spcAft>
              <a:buClr>
                <a:schemeClr val="dk1"/>
              </a:buClr>
              <a:buSzPts val="1100"/>
              <a:buFont typeface="Arial"/>
              <a:buNone/>
            </a:pPr>
            <a:r>
              <a:rPr lang="en-US" sz="1100"/>
              <a:t>“You’ll also find the </a:t>
            </a:r>
            <a:r>
              <a:rPr lang="en-US" sz="1100" b="1"/>
              <a:t>Parent &amp; Family Resource Notebook</a:t>
            </a:r>
            <a:r>
              <a:rPr lang="en-US" sz="1100"/>
              <a:t> here. This notebook contains important documents we talked about earlier—like the Parent &amp; Family Engagement Plans, the Home-School Compact, and other information about the Title I program.”</a:t>
            </a:r>
            <a:endParaRPr sz="1100"/>
          </a:p>
          <a:p>
            <a:pPr marL="0" lvl="0" indent="0" algn="l" rtl="0">
              <a:lnSpc>
                <a:spcPct val="115000"/>
              </a:lnSpc>
              <a:spcBef>
                <a:spcPts val="1200"/>
              </a:spcBef>
              <a:spcAft>
                <a:spcPts val="0"/>
              </a:spcAft>
              <a:buClr>
                <a:schemeClr val="dk1"/>
              </a:buClr>
              <a:buSzPts val="1100"/>
              <a:buFont typeface="Arial"/>
              <a:buNone/>
            </a:pPr>
            <a:r>
              <a:rPr lang="en-US" sz="1100"/>
              <a:t>“Our Resource Area is located in </a:t>
            </a:r>
            <a:r>
              <a:rPr lang="en-US" sz="1100" b="1">
                <a:solidFill>
                  <a:srgbClr val="FF0000"/>
                </a:solidFill>
              </a:rPr>
              <a:t>[room #]</a:t>
            </a:r>
            <a:r>
              <a:rPr lang="en-US" sz="1100"/>
              <a:t>, and it’s open during school hours. You can stop by anytime to check out materials that interest you or that might be helpful for your child.”</a:t>
            </a:r>
            <a:endParaRPr sz="1100"/>
          </a:p>
          <a:p>
            <a:pPr marL="0" lvl="0" indent="0" algn="l" rtl="0">
              <a:lnSpc>
                <a:spcPct val="115000"/>
              </a:lnSpc>
              <a:spcBef>
                <a:spcPts val="1200"/>
              </a:spcBef>
              <a:spcAft>
                <a:spcPts val="0"/>
              </a:spcAft>
              <a:buClr>
                <a:schemeClr val="dk1"/>
              </a:buClr>
              <a:buSzPts val="1100"/>
              <a:buFont typeface="Arial"/>
              <a:buNone/>
            </a:pPr>
            <a:r>
              <a:rPr lang="en-US" sz="1100"/>
              <a:t>“We want to make sure you have the tools and information you need to feel confident helping your child succeed.”</a:t>
            </a:r>
            <a:endParaRPr sz="1100"/>
          </a:p>
          <a:p>
            <a:pPr marL="0" lvl="0" indent="0" algn="l" rtl="0">
              <a:lnSpc>
                <a:spcPct val="115000"/>
              </a:lnSpc>
              <a:spcBef>
                <a:spcPts val="1200"/>
              </a:spcBef>
              <a:spcAft>
                <a:spcPts val="0"/>
              </a:spcAft>
              <a:buClr>
                <a:schemeClr val="dk1"/>
              </a:buClr>
              <a:buSzPts val="1100"/>
              <a:buFont typeface="Arial"/>
              <a:buNone/>
            </a:pPr>
            <a:r>
              <a:rPr lang="en-US" sz="1100"/>
              <a:t>“Please don’t hesitate to ask if you have any questions about the resources or how to use them.”</a:t>
            </a:r>
            <a:endParaRPr sz="1100"/>
          </a:p>
          <a:p>
            <a:pPr marL="0" lvl="0" indent="0" algn="l" rtl="0">
              <a:lnSpc>
                <a:spcPct val="100000"/>
              </a:lnSpc>
              <a:spcBef>
                <a:spcPts val="1200"/>
              </a:spcBef>
              <a:spcAft>
                <a:spcPts val="0"/>
              </a:spcAft>
              <a:buSzPts val="1400"/>
              <a:buNone/>
            </a:pPr>
            <a:endParaRPr sz="1100" b="1"/>
          </a:p>
          <a:p>
            <a:pPr marL="0" lvl="0" indent="0" algn="l" rtl="0">
              <a:lnSpc>
                <a:spcPct val="100000"/>
              </a:lnSpc>
              <a:spcBef>
                <a:spcPts val="360"/>
              </a:spcBef>
              <a:spcAft>
                <a:spcPts val="0"/>
              </a:spcAft>
              <a:buSzPts val="1400"/>
              <a:buNone/>
            </a:pPr>
            <a:endParaRPr sz="1100" b="1"/>
          </a:p>
          <a:p>
            <a:pPr marL="0" lvl="0" indent="0" algn="l" rtl="0">
              <a:lnSpc>
                <a:spcPct val="100000"/>
              </a:lnSpc>
              <a:spcBef>
                <a:spcPts val="360"/>
              </a:spcBef>
              <a:spcAft>
                <a:spcPts val="0"/>
              </a:spcAft>
              <a:buSzPts val="1400"/>
              <a:buNone/>
            </a:pPr>
            <a:endParaRPr sz="1100" b="1"/>
          </a:p>
          <a:p>
            <a:pPr marL="0" lvl="0" indent="0" algn="l" rtl="0">
              <a:lnSpc>
                <a:spcPct val="100000"/>
              </a:lnSpc>
              <a:spcBef>
                <a:spcPts val="360"/>
              </a:spcBef>
              <a:spcAft>
                <a:spcPts val="0"/>
              </a:spcAft>
              <a:buSzPts val="1400"/>
              <a:buNone/>
            </a:pPr>
            <a:endParaRPr sz="1100" b="1"/>
          </a:p>
          <a:p>
            <a:pPr marL="0" lvl="0" indent="0" algn="l" rtl="0">
              <a:lnSpc>
                <a:spcPct val="100000"/>
              </a:lnSpc>
              <a:spcBef>
                <a:spcPts val="360"/>
              </a:spcBef>
              <a:spcAft>
                <a:spcPts val="0"/>
              </a:spcAft>
              <a:buSzPts val="1400"/>
              <a:buNone/>
            </a:pPr>
            <a:r>
              <a:rPr lang="en-US" i="1">
                <a:latin typeface="Arial"/>
                <a:ea typeface="Arial"/>
                <a:cs typeface="Arial"/>
                <a:sym typeface="Arial"/>
              </a:rPr>
              <a:t>(Assurance 11e)</a:t>
            </a:r>
            <a:endParaRPr i="1"/>
          </a:p>
          <a:p>
            <a:pPr marL="0" lvl="0" indent="0" algn="l" rtl="0">
              <a:lnSpc>
                <a:spcPct val="100000"/>
              </a:lnSpc>
              <a:spcBef>
                <a:spcPts val="360"/>
              </a:spcBef>
              <a:spcAft>
                <a:spcPts val="0"/>
              </a:spcAft>
              <a:buSzPts val="1400"/>
              <a:buNone/>
            </a:pPr>
            <a:endParaRPr/>
          </a:p>
        </p:txBody>
      </p:sp>
      <p:sp>
        <p:nvSpPr>
          <p:cNvPr id="162" name="Google Shape;162;p15: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7: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8" name="Google Shape;168;p17: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marR="0" lvl="1" indent="0" algn="l" rtl="0">
              <a:lnSpc>
                <a:spcPct val="100000"/>
              </a:lnSpc>
              <a:spcBef>
                <a:spcPts val="0"/>
              </a:spcBef>
              <a:spcAft>
                <a:spcPts val="0"/>
              </a:spcAft>
              <a:buClr>
                <a:schemeClr val="dk1"/>
              </a:buClr>
              <a:buSzPts val="1200"/>
              <a:buFont typeface="Arial"/>
              <a:buNone/>
            </a:pPr>
            <a:r>
              <a:rPr lang="en-US" sz="1600" b="1">
                <a:solidFill>
                  <a:srgbClr val="FF0000"/>
                </a:solidFill>
              </a:rPr>
              <a:t>This slide may be “hidden” if class visitation is not planned.</a:t>
            </a:r>
            <a:endParaRPr sz="1600" b="1">
              <a:solidFill>
                <a:srgbClr val="FF0000"/>
              </a:solidFill>
            </a:endParaRPr>
          </a:p>
        </p:txBody>
      </p:sp>
      <p:sp>
        <p:nvSpPr>
          <p:cNvPr id="169" name="Google Shape;169;p17: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8: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360"/>
              </a:spcBef>
              <a:spcAft>
                <a:spcPts val="0"/>
              </a:spcAft>
              <a:buSzPts val="1400"/>
              <a:buNone/>
            </a:pPr>
            <a:endParaRPr/>
          </a:p>
        </p:txBody>
      </p:sp>
      <p:sp>
        <p:nvSpPr>
          <p:cNvPr id="175" name="Google Shape;175;p18: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9: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360"/>
              </a:spcBef>
              <a:spcAft>
                <a:spcPts val="0"/>
              </a:spcAft>
              <a:buSzPts val="1400"/>
              <a:buNone/>
            </a:pPr>
            <a:r>
              <a:rPr lang="en-US" sz="1100"/>
              <a:t>🎤 </a:t>
            </a:r>
            <a:r>
              <a:rPr lang="en-US" sz="1100" b="1"/>
              <a:t>Speaker Notes:</a:t>
            </a:r>
            <a:endParaRPr sz="1100" b="1"/>
          </a:p>
          <a:p>
            <a:pPr marL="0" lvl="0" indent="0" algn="l" rtl="0">
              <a:lnSpc>
                <a:spcPct val="115000"/>
              </a:lnSpc>
              <a:spcBef>
                <a:spcPts val="1200"/>
              </a:spcBef>
              <a:spcAft>
                <a:spcPts val="0"/>
              </a:spcAft>
              <a:buClr>
                <a:schemeClr val="dk1"/>
              </a:buClr>
              <a:buSzPts val="1100"/>
              <a:buFont typeface="Arial"/>
              <a:buNone/>
            </a:pPr>
            <a:r>
              <a:rPr lang="en-US" sz="1100"/>
              <a:t>“Thank you so much for being here today and for taking the time to learn more about our Title I program. Your involvement means a lot — not just to us, but most importantly, to your child’s success.”</a:t>
            </a:r>
            <a:endParaRPr sz="1100"/>
          </a:p>
          <a:p>
            <a:pPr marL="0" lvl="0" indent="0" algn="l" rtl="0">
              <a:lnSpc>
                <a:spcPct val="115000"/>
              </a:lnSpc>
              <a:spcBef>
                <a:spcPts val="1200"/>
              </a:spcBef>
              <a:spcAft>
                <a:spcPts val="0"/>
              </a:spcAft>
              <a:buClr>
                <a:schemeClr val="dk1"/>
              </a:buClr>
              <a:buSzPts val="1100"/>
              <a:buFont typeface="Arial"/>
              <a:buNone/>
            </a:pPr>
            <a:r>
              <a:rPr lang="en-US" sz="1100"/>
              <a:t>“Before you leave, please take a few moments to complete and sign a few important documents:</a:t>
            </a:r>
            <a:endParaRPr sz="1100"/>
          </a:p>
          <a:p>
            <a:pPr marL="457200" lvl="0" indent="-298450" algn="l" rtl="0">
              <a:lnSpc>
                <a:spcPct val="115000"/>
              </a:lnSpc>
              <a:spcBef>
                <a:spcPts val="1200"/>
              </a:spcBef>
              <a:spcAft>
                <a:spcPts val="0"/>
              </a:spcAft>
              <a:buClr>
                <a:schemeClr val="dk1"/>
              </a:buClr>
              <a:buSzPts val="1100"/>
              <a:buChar char="●"/>
            </a:pPr>
            <a:r>
              <a:rPr lang="en-US" sz="1100"/>
              <a:t>The </a:t>
            </a:r>
            <a:r>
              <a:rPr lang="en-US" sz="1100" b="1"/>
              <a:t>Parent Evaluation Form</a:t>
            </a:r>
            <a:r>
              <a:rPr lang="en-US" sz="1100"/>
              <a:t> for today’s meeting — we’d love your feedback.</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The </a:t>
            </a:r>
            <a:r>
              <a:rPr lang="en-US" sz="1100" b="1"/>
              <a:t>Parents’ Rights Letter</a:t>
            </a:r>
            <a:r>
              <a:rPr lang="en-US" sz="1100"/>
              <a:t>, which outlines your rights under Title I.</a:t>
            </a:r>
            <a:br>
              <a:rPr lang="en-US" sz="1100"/>
            </a:br>
            <a:endParaRPr sz="1100"/>
          </a:p>
          <a:p>
            <a:pPr marL="457200" lvl="0" indent="-298450" algn="l" rtl="0">
              <a:lnSpc>
                <a:spcPct val="115000"/>
              </a:lnSpc>
              <a:spcBef>
                <a:spcPts val="0"/>
              </a:spcBef>
              <a:spcAft>
                <a:spcPts val="0"/>
              </a:spcAft>
              <a:buClr>
                <a:schemeClr val="dk1"/>
              </a:buClr>
              <a:buSzPts val="1100"/>
              <a:buChar char="●"/>
            </a:pPr>
            <a:r>
              <a:rPr lang="en-US" sz="1100"/>
              <a:t>And the </a:t>
            </a:r>
            <a:r>
              <a:rPr lang="en-US" sz="1100" b="1"/>
              <a:t>Home–School Compact</a:t>
            </a:r>
            <a:r>
              <a:rPr lang="en-US" sz="1100"/>
              <a:t>, which is our shared agreement to support your child’s learning.”</a:t>
            </a:r>
            <a:br>
              <a:rPr lang="en-US" sz="1100"/>
            </a:br>
            <a:endParaRPr sz="1100"/>
          </a:p>
          <a:p>
            <a:pPr marL="0" lvl="0" indent="0" algn="l" rtl="0">
              <a:lnSpc>
                <a:spcPct val="115000"/>
              </a:lnSpc>
              <a:spcBef>
                <a:spcPts val="1200"/>
              </a:spcBef>
              <a:spcAft>
                <a:spcPts val="0"/>
              </a:spcAft>
              <a:buClr>
                <a:schemeClr val="dk1"/>
              </a:buClr>
              <a:buSzPts val="1100"/>
              <a:buFont typeface="Arial"/>
              <a:buNone/>
            </a:pPr>
            <a:r>
              <a:rPr lang="en-US" sz="1100" b="1"/>
              <a:t>For those of you attending virtually</a:t>
            </a:r>
            <a:r>
              <a:rPr lang="en-US" sz="1100"/>
              <a:t>, you’ll receive an email with links to these same documents as Google Forms — so be sure to check your inbox and complete them at your earliest convenience.”</a:t>
            </a:r>
            <a:endParaRPr sz="1100"/>
          </a:p>
          <a:p>
            <a:pPr marL="0" lvl="0" indent="0" algn="l" rtl="0">
              <a:lnSpc>
                <a:spcPct val="115000"/>
              </a:lnSpc>
              <a:spcBef>
                <a:spcPts val="1200"/>
              </a:spcBef>
              <a:spcAft>
                <a:spcPts val="0"/>
              </a:spcAft>
              <a:buClr>
                <a:schemeClr val="dk1"/>
              </a:buClr>
              <a:buSzPts val="1100"/>
              <a:buFont typeface="Arial"/>
              <a:buNone/>
            </a:pPr>
            <a:r>
              <a:rPr lang="en-US" sz="1100"/>
              <a:t>“Again, thank you for your time, your attention, and your partnership. We’re excited to work together this year to help your child succeed!”</a:t>
            </a:r>
            <a:endParaRPr sz="1100"/>
          </a:p>
          <a:p>
            <a:pPr marL="0" lvl="0" indent="0" algn="l" rtl="0">
              <a:lnSpc>
                <a:spcPct val="100000"/>
              </a:lnSpc>
              <a:spcBef>
                <a:spcPts val="1200"/>
              </a:spcBef>
              <a:spcAft>
                <a:spcPts val="0"/>
              </a:spcAft>
              <a:buSzPts val="1400"/>
              <a:buNone/>
            </a:pPr>
            <a:endParaRPr sz="1100" b="1"/>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r>
              <a:rPr lang="en-US" i="1"/>
              <a:t>(Assurance 11a)</a:t>
            </a:r>
            <a:endParaRPr i="1"/>
          </a:p>
        </p:txBody>
      </p:sp>
      <p:sp>
        <p:nvSpPr>
          <p:cNvPr id="181" name="Google Shape;181;p19: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2: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spcBef>
                <a:spcPts val="0"/>
              </a:spcBef>
              <a:spcAft>
                <a:spcPts val="0"/>
              </a:spcAft>
              <a:buClr>
                <a:schemeClr val="dk1"/>
              </a:buClr>
              <a:buSzPts val="1200"/>
              <a:buFont typeface="Arial"/>
              <a:buNone/>
            </a:pPr>
            <a:r>
              <a:rPr lang="en-US" sz="1400"/>
              <a:t>🎤 </a:t>
            </a:r>
            <a:r>
              <a:rPr lang="en-US" sz="1400" b="1"/>
              <a:t>Speaker Notes:</a:t>
            </a:r>
            <a:endParaRPr sz="1100" b="1"/>
          </a:p>
          <a:p>
            <a:pPr marL="0" lvl="0" indent="0" algn="l" rtl="0">
              <a:lnSpc>
                <a:spcPct val="100000"/>
              </a:lnSpc>
              <a:spcBef>
                <a:spcPts val="360"/>
              </a:spcBef>
              <a:spcAft>
                <a:spcPts val="0"/>
              </a:spcAft>
              <a:buSzPts val="1400"/>
              <a:buNone/>
            </a:pPr>
            <a:r>
              <a:rPr lang="en-US" sz="1100"/>
              <a:t>“Here’s what we’ll cover today. Feel free to ask questions as we go along.”</a:t>
            </a: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r>
              <a:rPr lang="en-US" i="1"/>
              <a:t>(Assurance 11c)</a:t>
            </a:r>
            <a:endParaRPr i="1"/>
          </a:p>
        </p:txBody>
      </p:sp>
      <p:sp>
        <p:nvSpPr>
          <p:cNvPr id="71" name="Google Shape;71;p2: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f0d862fbc7_0_1: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7" name="Google Shape;77;g2f0d862fbc7_0_1:notes"/>
          <p:cNvSpPr txBox="1">
            <a:spLocks noGrp="1"/>
          </p:cNvSpPr>
          <p:nvPr>
            <p:ph type="body" idx="1"/>
          </p:nvPr>
        </p:nvSpPr>
        <p:spPr>
          <a:xfrm>
            <a:off x="695809" y="4387767"/>
            <a:ext cx="5560200" cy="4155900"/>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360"/>
              </a:spcBef>
              <a:spcAft>
                <a:spcPts val="0"/>
              </a:spcAft>
              <a:buSzPts val="1400"/>
              <a:buNone/>
            </a:pPr>
            <a:r>
              <a:rPr lang="en-US" sz="1100"/>
              <a:t>🎤 </a:t>
            </a:r>
            <a:r>
              <a:rPr lang="en-US" sz="1100" b="1"/>
              <a:t>Speaker Notes:</a:t>
            </a:r>
            <a:endParaRPr sz="1100" b="1"/>
          </a:p>
          <a:p>
            <a:pPr marL="0" lvl="0" indent="0" algn="l" rtl="0">
              <a:lnSpc>
                <a:spcPct val="115000"/>
              </a:lnSpc>
              <a:spcBef>
                <a:spcPts val="1200"/>
              </a:spcBef>
              <a:spcAft>
                <a:spcPts val="0"/>
              </a:spcAft>
              <a:buClr>
                <a:schemeClr val="dk1"/>
              </a:buClr>
              <a:buSzPts val="1100"/>
              <a:buFont typeface="Arial"/>
              <a:buNone/>
            </a:pPr>
            <a:r>
              <a:rPr lang="en-US" sz="1100" b="1"/>
              <a:t>“Here’s a quick look at the guiding principles that shape the work of the Title 1 Program for Alachua County Public Schools.”</a:t>
            </a:r>
            <a:endParaRPr sz="1100" b="1"/>
          </a:p>
          <a:p>
            <a:pPr marL="0" lvl="0" indent="0" algn="l" rtl="0">
              <a:lnSpc>
                <a:spcPct val="115000"/>
              </a:lnSpc>
              <a:spcBef>
                <a:spcPts val="1200"/>
              </a:spcBef>
              <a:spcAft>
                <a:spcPts val="0"/>
              </a:spcAft>
              <a:buClr>
                <a:schemeClr val="dk1"/>
              </a:buClr>
              <a:buSzPts val="1100"/>
              <a:buFont typeface="Arial"/>
              <a:buNone/>
            </a:pPr>
            <a:r>
              <a:rPr lang="en-US" sz="1100" b="1"/>
              <a:t>“At the core, it’s all about partnership — between our educators, families, and caregivers. When we work together, it really makes a difference for our students.”</a:t>
            </a:r>
            <a:endParaRPr sz="1100" b="1"/>
          </a:p>
          <a:p>
            <a:pPr marL="0" lvl="0" indent="0" algn="l" rtl="0">
              <a:lnSpc>
                <a:spcPct val="115000"/>
              </a:lnSpc>
              <a:spcBef>
                <a:spcPts val="1200"/>
              </a:spcBef>
              <a:spcAft>
                <a:spcPts val="0"/>
              </a:spcAft>
              <a:buClr>
                <a:schemeClr val="dk1"/>
              </a:buClr>
              <a:buSzPts val="1100"/>
              <a:buFont typeface="Arial"/>
              <a:buNone/>
            </a:pPr>
            <a:r>
              <a:rPr lang="en-US" sz="1100" b="1"/>
              <a:t>“Our goal is simple: to make sure every student has a fair and equal opportunity to obtain a high-quality education.”</a:t>
            </a:r>
            <a:endParaRPr sz="1100" b="1"/>
          </a:p>
          <a:p>
            <a:pPr marL="0" lvl="0" indent="0" algn="l" rtl="0">
              <a:lnSpc>
                <a:spcPct val="115000"/>
              </a:lnSpc>
              <a:spcBef>
                <a:spcPts val="1200"/>
              </a:spcBef>
              <a:spcAft>
                <a:spcPts val="0"/>
              </a:spcAft>
              <a:buClr>
                <a:schemeClr val="dk1"/>
              </a:buClr>
              <a:buSzPts val="1100"/>
              <a:buFont typeface="Arial"/>
              <a:buNone/>
            </a:pPr>
            <a:r>
              <a:rPr lang="en-US" sz="1100" b="1"/>
              <a:t>“This isn’t something the school does alone — it’s a team effort. Parents, guardians, and school staff all play an important role in helping students succeed academically and get ready for life beyond school.”</a:t>
            </a:r>
            <a:endParaRPr sz="1100" b="1"/>
          </a:p>
          <a:p>
            <a:pPr marL="0" lvl="0" indent="0" algn="l" rtl="0">
              <a:lnSpc>
                <a:spcPct val="115000"/>
              </a:lnSpc>
              <a:spcBef>
                <a:spcPts val="1200"/>
              </a:spcBef>
              <a:spcAft>
                <a:spcPts val="0"/>
              </a:spcAft>
              <a:buClr>
                <a:schemeClr val="dk1"/>
              </a:buClr>
              <a:buSzPts val="1100"/>
              <a:buFont typeface="Arial"/>
              <a:buNone/>
            </a:pPr>
            <a:r>
              <a:rPr lang="en-US" sz="1100" b="1"/>
              <a:t>“To do this, we carefully use our resources and plan activities that support students not just in schoolwork, but in their overall growth and development.”</a:t>
            </a:r>
            <a:endParaRPr sz="1100" b="1"/>
          </a:p>
          <a:p>
            <a:pPr marL="0" lvl="0" indent="0" algn="l" rtl="0">
              <a:lnSpc>
                <a:spcPct val="115000"/>
              </a:lnSpc>
              <a:spcBef>
                <a:spcPts val="1200"/>
              </a:spcBef>
              <a:spcAft>
                <a:spcPts val="0"/>
              </a:spcAft>
              <a:buClr>
                <a:schemeClr val="dk1"/>
              </a:buClr>
              <a:buSzPts val="1100"/>
              <a:buFont typeface="Arial"/>
              <a:buNone/>
            </a:pPr>
            <a:r>
              <a:rPr lang="en-US" sz="1100" b="1"/>
              <a:t>“So, these principles really guide how we support your children every day — making sure they have everything they need to reach their full potential.”</a:t>
            </a:r>
            <a:endParaRPr sz="1100" b="1"/>
          </a:p>
          <a:p>
            <a:pPr marL="0" lvl="0" indent="0" algn="l" rtl="0">
              <a:lnSpc>
                <a:spcPct val="100000"/>
              </a:lnSpc>
              <a:spcBef>
                <a:spcPts val="1200"/>
              </a:spcBef>
              <a:spcAft>
                <a:spcPts val="0"/>
              </a:spcAft>
              <a:buSzPts val="1400"/>
              <a:buNone/>
            </a:pPr>
            <a:endParaRPr sz="1100" b="1"/>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Clr>
                <a:schemeClr val="dk1"/>
              </a:buClr>
              <a:buSzPts val="1400"/>
              <a:buFont typeface="Arial"/>
              <a:buNone/>
            </a:pPr>
            <a:r>
              <a:rPr lang="en-US" i="1"/>
              <a:t>(Assurance 11a)</a:t>
            </a:r>
            <a:endParaRPr/>
          </a:p>
          <a:p>
            <a:pPr marL="0" lvl="0" indent="0" algn="l" rtl="0">
              <a:lnSpc>
                <a:spcPct val="100000"/>
              </a:lnSpc>
              <a:spcBef>
                <a:spcPts val="360"/>
              </a:spcBef>
              <a:spcAft>
                <a:spcPts val="0"/>
              </a:spcAft>
              <a:buSzPts val="1400"/>
              <a:buNone/>
            </a:pPr>
            <a:endParaRPr/>
          </a:p>
        </p:txBody>
      </p:sp>
      <p:sp>
        <p:nvSpPr>
          <p:cNvPr id="78" name="Google Shape;78;g2f0d862fbc7_0_1:notes"/>
          <p:cNvSpPr txBox="1">
            <a:spLocks noGrp="1"/>
          </p:cNvSpPr>
          <p:nvPr>
            <p:ph type="sldNum" idx="12"/>
          </p:nvPr>
        </p:nvSpPr>
        <p:spPr>
          <a:xfrm>
            <a:off x="3935971" y="8772378"/>
            <a:ext cx="3012600" cy="46200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f0e674ac44_2_0: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4" name="Google Shape;84;g2f0e674ac44_2_0:notes"/>
          <p:cNvSpPr txBox="1">
            <a:spLocks noGrp="1"/>
          </p:cNvSpPr>
          <p:nvPr>
            <p:ph type="body" idx="1"/>
          </p:nvPr>
        </p:nvSpPr>
        <p:spPr>
          <a:xfrm>
            <a:off x="695809" y="4387767"/>
            <a:ext cx="5560200" cy="4155900"/>
          </a:xfrm>
          <a:prstGeom prst="rect">
            <a:avLst/>
          </a:prstGeom>
          <a:noFill/>
          <a:ln>
            <a:noFill/>
          </a:ln>
        </p:spPr>
        <p:txBody>
          <a:bodyPr spcFirstLastPara="1" wrap="square" lIns="92425" tIns="46200" rIns="92425" bIns="46200" anchor="t" anchorCtr="0">
            <a:noAutofit/>
          </a:bodyPr>
          <a:lstStyle/>
          <a:p>
            <a:pPr marL="0" lvl="0" indent="0" algn="l" rtl="0">
              <a:spcBef>
                <a:spcPts val="360"/>
              </a:spcBef>
              <a:spcAft>
                <a:spcPts val="0"/>
              </a:spcAft>
              <a:buClr>
                <a:schemeClr val="dk1"/>
              </a:buClr>
              <a:buSzPts val="1100"/>
              <a:buFont typeface="Arial"/>
              <a:buNone/>
            </a:pPr>
            <a:r>
              <a:rPr lang="en-US" sz="1100"/>
              <a:t>🎤 </a:t>
            </a:r>
            <a:r>
              <a:rPr lang="en-US" sz="1100" b="1"/>
              <a:t>Speaker Notes:</a:t>
            </a:r>
            <a:endParaRPr sz="1100" b="1"/>
          </a:p>
          <a:p>
            <a:pPr marL="0" lvl="0" indent="0" algn="l" rtl="0">
              <a:lnSpc>
                <a:spcPct val="115000"/>
              </a:lnSpc>
              <a:spcBef>
                <a:spcPts val="1200"/>
              </a:spcBef>
              <a:spcAft>
                <a:spcPts val="0"/>
              </a:spcAft>
              <a:buClr>
                <a:schemeClr val="dk1"/>
              </a:buClr>
              <a:buSzPts val="1100"/>
              <a:buFont typeface="Arial"/>
              <a:buNone/>
            </a:pPr>
            <a:r>
              <a:rPr lang="en-US" sz="1100"/>
              <a:t>“Title I is the largest federal program that supports schools with high numbers of low-income students. It provides funding for important resources like teachers, staff training, classroom materials, and family engagement efforts. Schools where at least 75% of students come from low-income families are required to receive this support.”</a:t>
            </a:r>
            <a:endParaRPr sz="1100"/>
          </a:p>
          <a:p>
            <a:pPr marL="0" lvl="0" indent="0" algn="l" rtl="0">
              <a:lnSpc>
                <a:spcPct val="115000"/>
              </a:lnSpc>
              <a:spcBef>
                <a:spcPts val="1200"/>
              </a:spcBef>
              <a:spcAft>
                <a:spcPts val="0"/>
              </a:spcAft>
              <a:buClr>
                <a:schemeClr val="dk1"/>
              </a:buClr>
              <a:buSzPts val="1100"/>
              <a:buFont typeface="Arial"/>
              <a:buNone/>
            </a:pPr>
            <a:r>
              <a:rPr lang="en-US" sz="1100"/>
              <a:t>“The program was first created in 1965 under the Elementary and Secondary Education Act, and it has been updated over time through major laws like No Child Left Behind in 2002 and the Every Student Succeeds Act in 2015.”</a:t>
            </a:r>
            <a:endParaRPr sz="1100"/>
          </a:p>
          <a:p>
            <a:pPr marL="0" lvl="0" indent="0" algn="l" rtl="0">
              <a:lnSpc>
                <a:spcPct val="115000"/>
              </a:lnSpc>
              <a:spcBef>
                <a:spcPts val="1200"/>
              </a:spcBef>
              <a:spcAft>
                <a:spcPts val="0"/>
              </a:spcAft>
              <a:buClr>
                <a:schemeClr val="dk1"/>
              </a:buClr>
              <a:buSzPts val="1100"/>
              <a:buFont typeface="Arial"/>
              <a:buNone/>
            </a:pPr>
            <a:r>
              <a:rPr lang="en-US" sz="1100"/>
              <a:t>“Here at </a:t>
            </a:r>
            <a:r>
              <a:rPr lang="en-US" sz="1100">
                <a:solidFill>
                  <a:srgbClr val="FF0000"/>
                </a:solidFill>
              </a:rPr>
              <a:t>[School Name]</a:t>
            </a:r>
            <a:r>
              <a:rPr lang="en-US" sz="1100"/>
              <a:t>, we use Title I funding to work closely with families and ensure that every student—no matter their background—has a fair and equal chance to succeed.”</a:t>
            </a:r>
            <a:endParaRPr sz="1100"/>
          </a:p>
          <a:p>
            <a:pPr marL="0" lvl="0" indent="0" algn="l" rtl="0">
              <a:lnSpc>
                <a:spcPct val="100000"/>
              </a:lnSpc>
              <a:spcBef>
                <a:spcPts val="1200"/>
              </a:spcBef>
              <a:spcAft>
                <a:spcPts val="0"/>
              </a:spcAft>
              <a:buSzPts val="1400"/>
              <a:buNone/>
            </a:pPr>
            <a:endParaRPr sz="1100"/>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Clr>
                <a:schemeClr val="dk1"/>
              </a:buClr>
              <a:buSzPts val="1400"/>
              <a:buFont typeface="Arial"/>
              <a:buNone/>
            </a:pPr>
            <a:r>
              <a:rPr lang="en-US" i="1"/>
              <a:t>(Assurance 11a)</a:t>
            </a:r>
            <a:endParaRPr/>
          </a:p>
          <a:p>
            <a:pPr marL="0" lvl="0" indent="0" algn="l" rtl="0">
              <a:lnSpc>
                <a:spcPct val="100000"/>
              </a:lnSpc>
              <a:spcBef>
                <a:spcPts val="360"/>
              </a:spcBef>
              <a:spcAft>
                <a:spcPts val="0"/>
              </a:spcAft>
              <a:buSzPts val="1400"/>
              <a:buNone/>
            </a:pPr>
            <a:endParaRPr/>
          </a:p>
        </p:txBody>
      </p:sp>
      <p:sp>
        <p:nvSpPr>
          <p:cNvPr id="85" name="Google Shape;85;g2f0e674ac44_2_0:notes"/>
          <p:cNvSpPr txBox="1">
            <a:spLocks noGrp="1"/>
          </p:cNvSpPr>
          <p:nvPr>
            <p:ph type="sldNum" idx="12"/>
          </p:nvPr>
        </p:nvSpPr>
        <p:spPr>
          <a:xfrm>
            <a:off x="3935971" y="8772378"/>
            <a:ext cx="3012600" cy="46200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1" name="Google Shape;91;p4: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360"/>
              </a:spcBef>
              <a:spcAft>
                <a:spcPts val="0"/>
              </a:spcAft>
              <a:buSzPts val="1400"/>
              <a:buNone/>
            </a:pPr>
            <a:r>
              <a:rPr lang="en-US" sz="1100"/>
              <a:t>🎤 </a:t>
            </a:r>
            <a:r>
              <a:rPr lang="en-US" sz="1100" b="1"/>
              <a:t>Speaker Notes:</a:t>
            </a:r>
            <a:endParaRPr/>
          </a:p>
          <a:p>
            <a:pPr marL="0" lvl="0" indent="0" algn="l" rtl="0">
              <a:lnSpc>
                <a:spcPct val="115000"/>
              </a:lnSpc>
              <a:spcBef>
                <a:spcPts val="1200"/>
              </a:spcBef>
              <a:spcAft>
                <a:spcPts val="0"/>
              </a:spcAft>
              <a:buClr>
                <a:schemeClr val="dk1"/>
              </a:buClr>
              <a:buSzPts val="1100"/>
              <a:buFont typeface="Arial"/>
              <a:buNone/>
            </a:pPr>
            <a:r>
              <a:rPr lang="en-US" sz="1100"/>
              <a:t>“We receive </a:t>
            </a:r>
            <a:r>
              <a:rPr lang="en-US" sz="1100" b="1"/>
              <a:t>Title I funding</a:t>
            </a:r>
            <a:r>
              <a:rPr lang="en-US" sz="1100"/>
              <a:t>, which is money from the federal government that helps us support student learning.”</a:t>
            </a:r>
            <a:endParaRPr sz="1100"/>
          </a:p>
          <a:p>
            <a:pPr marL="0" lvl="0" indent="0" algn="l" rtl="0">
              <a:lnSpc>
                <a:spcPct val="115000"/>
              </a:lnSpc>
              <a:spcBef>
                <a:spcPts val="1200"/>
              </a:spcBef>
              <a:spcAft>
                <a:spcPts val="0"/>
              </a:spcAft>
              <a:buClr>
                <a:schemeClr val="dk1"/>
              </a:buClr>
              <a:buSzPts val="1100"/>
              <a:buFont typeface="Arial"/>
              <a:buNone/>
            </a:pPr>
            <a:r>
              <a:rPr lang="en-US" sz="1100"/>
              <a:t>“Here’s how it works:</a:t>
            </a:r>
            <a:br>
              <a:rPr lang="en-US" sz="1100"/>
            </a:br>
            <a:r>
              <a:rPr lang="en-US" sz="1100"/>
              <a:t> The money starts at the </a:t>
            </a:r>
            <a:r>
              <a:rPr lang="en-US" sz="1100" b="1"/>
              <a:t>U.S. Department of Education</a:t>
            </a:r>
            <a:r>
              <a:rPr lang="en-US" sz="1100"/>
              <a:t>, then goes to the </a:t>
            </a:r>
            <a:r>
              <a:rPr lang="en-US" sz="1100" b="1"/>
              <a:t>Florida Department of Education</a:t>
            </a:r>
            <a:r>
              <a:rPr lang="en-US" sz="1100"/>
              <a:t>, and from there, it comes to our </a:t>
            </a:r>
            <a:r>
              <a:rPr lang="en-US" sz="1100" b="1"/>
              <a:t>school district</a:t>
            </a:r>
            <a:r>
              <a:rPr lang="en-US" sz="1100"/>
              <a:t>. The district gives schools money based on the number of students from </a:t>
            </a:r>
            <a:r>
              <a:rPr lang="en-US" sz="1100" b="1"/>
              <a:t>low-income families</a:t>
            </a:r>
            <a:r>
              <a:rPr lang="en-US" sz="1100"/>
              <a:t>. Schools with more students who qualify receive more funding.”</a:t>
            </a:r>
            <a:endParaRPr sz="1100"/>
          </a:p>
          <a:p>
            <a:pPr marL="0" lvl="0" indent="0" algn="l" rtl="0">
              <a:lnSpc>
                <a:spcPct val="115000"/>
              </a:lnSpc>
              <a:spcBef>
                <a:spcPts val="1200"/>
              </a:spcBef>
              <a:spcAft>
                <a:spcPts val="0"/>
              </a:spcAft>
              <a:buClr>
                <a:schemeClr val="dk1"/>
              </a:buClr>
              <a:buSzPts val="1100"/>
              <a:buFont typeface="Arial"/>
              <a:buNone/>
            </a:pPr>
            <a:r>
              <a:rPr lang="en-US" sz="1100"/>
              <a:t>“Once we get our funds, we make a plan for how to use them in ways that help our students the most. This could include things like extra teachers, tutoring, supplies, or family engagement activities—all focused on helping students succeed.”</a:t>
            </a:r>
            <a:endParaRPr sz="1100"/>
          </a:p>
          <a:p>
            <a:pPr marL="0" lvl="0" indent="0" algn="l" rtl="0">
              <a:lnSpc>
                <a:spcPct val="115000"/>
              </a:lnSpc>
              <a:spcBef>
                <a:spcPts val="1200"/>
              </a:spcBef>
              <a:spcAft>
                <a:spcPts val="0"/>
              </a:spcAft>
              <a:buClr>
                <a:schemeClr val="dk1"/>
              </a:buClr>
              <a:buSzPts val="1100"/>
              <a:buFont typeface="Arial"/>
              <a:buNone/>
            </a:pPr>
            <a:r>
              <a:rPr lang="en-US" sz="1100"/>
              <a:t>“Our school uses this funding to run a </a:t>
            </a:r>
            <a:r>
              <a:rPr lang="en-US" sz="1100" b="1">
                <a:solidFill>
                  <a:srgbClr val="FF0000"/>
                </a:solidFill>
              </a:rPr>
              <a:t>[schoolwide / targeted assistance]</a:t>
            </a:r>
            <a:r>
              <a:rPr lang="en-US" sz="1100" b="1"/>
              <a:t> Title I program</a:t>
            </a:r>
            <a:r>
              <a:rPr lang="en-US" sz="1100"/>
              <a:t>::</a:t>
            </a:r>
            <a:endParaRPr sz="1100"/>
          </a:p>
          <a:p>
            <a:pPr marL="0" lvl="0" indent="0" algn="l" rtl="0">
              <a:lnSpc>
                <a:spcPct val="115000"/>
              </a:lnSpc>
              <a:spcBef>
                <a:spcPts val="1200"/>
              </a:spcBef>
              <a:spcAft>
                <a:spcPts val="0"/>
              </a:spcAft>
              <a:buClr>
                <a:schemeClr val="dk1"/>
              </a:buClr>
              <a:buSzPts val="1100"/>
              <a:buFont typeface="Arial"/>
              <a:buNone/>
            </a:pPr>
            <a:r>
              <a:rPr lang="en-US" sz="1100"/>
              <a:t>(</a:t>
            </a:r>
            <a:r>
              <a:rPr lang="en-US" sz="1100" b="1" i="1">
                <a:solidFill>
                  <a:srgbClr val="00B050"/>
                </a:solidFill>
              </a:rPr>
              <a:t>Use the notes below for your school’s specific program type.</a:t>
            </a:r>
            <a:r>
              <a:rPr lang="en-US" sz="1100"/>
              <a:t>)</a:t>
            </a:r>
            <a:endParaRPr>
              <a:latin typeface="Arial"/>
              <a:ea typeface="Arial"/>
              <a:cs typeface="Arial"/>
              <a:sym typeface="Arial"/>
            </a:endParaRPr>
          </a:p>
          <a:p>
            <a:pPr marL="0" lvl="0" indent="0" algn="l" rtl="0">
              <a:lnSpc>
                <a:spcPct val="100000"/>
              </a:lnSpc>
              <a:spcBef>
                <a:spcPts val="1200"/>
              </a:spcBef>
              <a:spcAft>
                <a:spcPts val="0"/>
              </a:spcAft>
              <a:buSzPts val="1400"/>
              <a:buNone/>
            </a:pPr>
            <a:r>
              <a:rPr lang="en-US" b="1" i="1" u="sng">
                <a:solidFill>
                  <a:srgbClr val="00B050"/>
                </a:solidFill>
                <a:latin typeface="Arial"/>
                <a:ea typeface="Arial"/>
                <a:cs typeface="Arial"/>
                <a:sym typeface="Arial"/>
              </a:rPr>
              <a:t>For Title I Schoolwide Programs:</a:t>
            </a:r>
            <a:endParaRPr b="1" i="1" u="sng">
              <a:solidFill>
                <a:srgbClr val="00B050"/>
              </a:solidFill>
            </a:endParaRPr>
          </a:p>
          <a:p>
            <a:pPr marL="0" lvl="0" indent="0" algn="l" rtl="0">
              <a:lnSpc>
                <a:spcPct val="100000"/>
              </a:lnSpc>
              <a:spcBef>
                <a:spcPts val="0"/>
              </a:spcBef>
              <a:spcAft>
                <a:spcPts val="0"/>
              </a:spcAft>
              <a:buSzPts val="1400"/>
              <a:buNone/>
            </a:pPr>
            <a:r>
              <a:rPr lang="en-US"/>
              <a:t>“</a:t>
            </a:r>
            <a:r>
              <a:rPr lang="en-US">
                <a:latin typeface="Arial"/>
                <a:ea typeface="Arial"/>
                <a:cs typeface="Arial"/>
                <a:sym typeface="Arial"/>
              </a:rPr>
              <a:t>This means that the School-based Title I funding can be used to upgrade the educational program in ways that may impact every student in the school .  This also means that </a:t>
            </a:r>
            <a:r>
              <a:rPr lang="en-US" b="1">
                <a:latin typeface="Arial"/>
                <a:ea typeface="Arial"/>
                <a:cs typeface="Arial"/>
                <a:sym typeface="Arial"/>
              </a:rPr>
              <a:t>every parent/guardian of a student in our school is a Title I parent! </a:t>
            </a:r>
            <a:endParaRPr/>
          </a:p>
          <a:p>
            <a:pPr marL="0" lvl="0" indent="0" algn="l" rtl="0">
              <a:lnSpc>
                <a:spcPct val="100000"/>
              </a:lnSpc>
              <a:spcBef>
                <a:spcPts val="0"/>
              </a:spcBef>
              <a:spcAft>
                <a:spcPts val="0"/>
              </a:spcAft>
              <a:buSzPts val="1400"/>
              <a:buNone/>
            </a:pPr>
            <a:r>
              <a:rPr lang="en-US">
                <a:latin typeface="Arial"/>
                <a:ea typeface="Arial"/>
                <a:cs typeface="Arial"/>
                <a:sym typeface="Arial"/>
              </a:rPr>
              <a:t>Title I funds are used by our school for a variety of programs and activities designed to increase children’s academic achievement (especially in reading and math). Our school works to identify students most in need of educational help. The school set goals for improvement, measure student progress, using standards set forth in the state’s Title I plan, develop programs that supplement regular classroom instruction, and engage parents in all aspects of their child's education. Title I seeks to provide supplemental supports to assist the most academically fragile students while helping school reach their overall School Improvement Goals.</a:t>
            </a:r>
            <a:r>
              <a:rPr lang="en-US"/>
              <a:t>”</a:t>
            </a:r>
            <a:endParaRPr/>
          </a:p>
          <a:p>
            <a:pPr marL="0" lvl="0" indent="0" algn="l" rtl="0">
              <a:lnSpc>
                <a:spcPct val="100000"/>
              </a:lnSpc>
              <a:spcBef>
                <a:spcPts val="360"/>
              </a:spcBef>
              <a:spcAft>
                <a:spcPts val="0"/>
              </a:spcAft>
              <a:buSzPts val="1400"/>
              <a:buNone/>
            </a:pPr>
            <a:endParaRPr b="1">
              <a:latin typeface="Arial"/>
              <a:ea typeface="Arial"/>
              <a:cs typeface="Arial"/>
              <a:sym typeface="Arial"/>
            </a:endParaRPr>
          </a:p>
          <a:p>
            <a:pPr marL="0" lvl="0" indent="0" algn="l" rtl="0">
              <a:lnSpc>
                <a:spcPct val="100000"/>
              </a:lnSpc>
              <a:spcBef>
                <a:spcPts val="360"/>
              </a:spcBef>
              <a:spcAft>
                <a:spcPts val="0"/>
              </a:spcAft>
              <a:buSzPts val="1400"/>
              <a:buNone/>
            </a:pPr>
            <a:r>
              <a:rPr lang="en-US" b="1" i="1" u="sng">
                <a:solidFill>
                  <a:srgbClr val="00B050"/>
                </a:solidFill>
                <a:latin typeface="Arial"/>
                <a:ea typeface="Arial"/>
                <a:cs typeface="Arial"/>
                <a:sym typeface="Arial"/>
              </a:rPr>
              <a:t>For Title I Targeted Programs:</a:t>
            </a:r>
            <a:endParaRPr b="1" i="1" u="sng"/>
          </a:p>
          <a:p>
            <a:pPr marL="0" lvl="0" indent="0" algn="l" rtl="0">
              <a:lnSpc>
                <a:spcPct val="100000"/>
              </a:lnSpc>
              <a:spcBef>
                <a:spcPts val="360"/>
              </a:spcBef>
              <a:spcAft>
                <a:spcPts val="0"/>
              </a:spcAft>
              <a:buSzPts val="1400"/>
              <a:buNone/>
            </a:pPr>
            <a:r>
              <a:rPr lang="en-US"/>
              <a:t>“</a:t>
            </a:r>
            <a:r>
              <a:rPr lang="en-US">
                <a:latin typeface="Arial"/>
                <a:ea typeface="Arial"/>
                <a:cs typeface="Arial"/>
                <a:sym typeface="Arial"/>
              </a:rPr>
              <a:t>That means that we identify (or target) students with academic needs for Title I services.  We look at assessment results and ongoing progress data for students and identify those who need extra help to get caught up with their classmates. The school set goals for improvement, measure student progress, using standards set forth in the state’s Title I plan, develop programs that supplement regular classroom instruction, and engage parents in all aspects of their child's education. Families of students receiving Title I services are provided opportunities throughout the year to participate in a variety of workshops where they can learn strategies and receive resources to bridge learning from school to home.</a:t>
            </a:r>
            <a:r>
              <a:rPr lang="en-US"/>
              <a:t>”</a:t>
            </a: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r>
              <a:rPr lang="en-US" i="1"/>
              <a:t>(Assurance 11a)</a:t>
            </a:r>
            <a:endParaRPr i="1"/>
          </a:p>
        </p:txBody>
      </p:sp>
      <p:sp>
        <p:nvSpPr>
          <p:cNvPr id="92" name="Google Shape;92;p4: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6: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8" name="Google Shape;98;p6: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15000"/>
              </a:lnSpc>
              <a:spcBef>
                <a:spcPts val="1200"/>
              </a:spcBef>
              <a:spcAft>
                <a:spcPts val="0"/>
              </a:spcAft>
              <a:buSzPts val="1100"/>
              <a:buNone/>
            </a:pPr>
            <a:r>
              <a:rPr lang="en-US" sz="1100"/>
              <a:t>🎤 </a:t>
            </a:r>
            <a:r>
              <a:rPr lang="en-US" sz="1100" b="1"/>
              <a:t>Speaker Notes:</a:t>
            </a:r>
            <a:endParaRPr/>
          </a:p>
          <a:p>
            <a:pPr marL="0" lvl="0" indent="0" algn="l" rtl="0">
              <a:lnSpc>
                <a:spcPct val="115000"/>
              </a:lnSpc>
              <a:spcBef>
                <a:spcPts val="1200"/>
              </a:spcBef>
              <a:spcAft>
                <a:spcPts val="0"/>
              </a:spcAft>
              <a:buSzPts val="1100"/>
              <a:buNone/>
            </a:pPr>
            <a:r>
              <a:rPr lang="en-US"/>
              <a:t>“Now, I’d like to talk about how our school makes important decisions and how you, as parents, can be involved. Our school leadership team carefully considers the specific needs of our students when making decisions. This includes choices about hiring teachers and staff, selecting instructional programs, and planning activities that will best support student learning. The goal is to make sure every child gets the help they need to succeed.”</a:t>
            </a:r>
            <a:endParaRPr/>
          </a:p>
          <a:p>
            <a:pPr marL="0" lvl="0" indent="0" algn="l" rtl="0">
              <a:lnSpc>
                <a:spcPct val="115000"/>
              </a:lnSpc>
              <a:spcBef>
                <a:spcPts val="1200"/>
              </a:spcBef>
              <a:spcAft>
                <a:spcPts val="0"/>
              </a:spcAft>
              <a:buSzPts val="1100"/>
              <a:buNone/>
            </a:pPr>
            <a:r>
              <a:rPr lang="en-US"/>
              <a:t>“But we don’t do this alone—parents are a vital part of the decision-making process. Your voice and ideas are very important to us, and we want to hear from you in several ways. “</a:t>
            </a:r>
            <a:endParaRPr/>
          </a:p>
          <a:p>
            <a:pPr marL="0" lvl="0" indent="0" algn="l" rtl="0">
              <a:lnSpc>
                <a:spcPct val="115000"/>
              </a:lnSpc>
              <a:spcBef>
                <a:spcPts val="1200"/>
              </a:spcBef>
              <a:spcAft>
                <a:spcPts val="0"/>
              </a:spcAft>
              <a:buSzPts val="1100"/>
              <a:buNone/>
            </a:pPr>
            <a:r>
              <a:rPr lang="en-US" sz="1100"/>
              <a:t>“One key way parents can participate is through the </a:t>
            </a:r>
            <a:r>
              <a:rPr lang="en-US" sz="1100" b="1"/>
              <a:t>School Advisory Council, or SAC</a:t>
            </a:r>
            <a:r>
              <a:rPr lang="en-US" sz="1100"/>
              <a:t>.  This group is made up of parents, teachers, school staff, and other community members. The SAC meets regularly to discuss important school matters like improvement plans and how to best use certain funds.  It’s a great way to be involved in shaping our school.”</a:t>
            </a:r>
            <a:r>
              <a:rPr lang="en-US"/>
              <a:t> </a:t>
            </a:r>
            <a:endParaRPr/>
          </a:p>
          <a:p>
            <a:pPr marL="0" lvl="0" indent="0" algn="l" rtl="0">
              <a:lnSpc>
                <a:spcPct val="115000"/>
              </a:lnSpc>
              <a:spcBef>
                <a:spcPts val="1200"/>
              </a:spcBef>
              <a:spcAft>
                <a:spcPts val="0"/>
              </a:spcAft>
              <a:buSzPts val="1100"/>
              <a:buNone/>
            </a:pPr>
            <a:r>
              <a:rPr lang="en-US" sz="1100"/>
              <a:t>“We also hold special meetings where parents can help develop important school documents such as the </a:t>
            </a:r>
            <a:r>
              <a:rPr lang="en-US" sz="1100" b="1"/>
              <a:t>Home-School Compact</a:t>
            </a:r>
            <a:r>
              <a:rPr lang="en-US" sz="1100"/>
              <a:t>—which outlines how parents and the school can work together—and the </a:t>
            </a:r>
            <a:r>
              <a:rPr lang="en-US" sz="1100" b="1"/>
              <a:t>Parent and Family Engagement Plan</a:t>
            </a:r>
            <a:r>
              <a:rPr lang="en-US" sz="1100"/>
              <a:t>, which describes how we involve families in supporting learning.”</a:t>
            </a:r>
            <a:endParaRPr sz="1100"/>
          </a:p>
          <a:p>
            <a:pPr marL="0" lvl="0" indent="0" algn="l" rtl="0">
              <a:lnSpc>
                <a:spcPct val="115000"/>
              </a:lnSpc>
              <a:spcBef>
                <a:spcPts val="1200"/>
              </a:spcBef>
              <a:spcAft>
                <a:spcPts val="0"/>
              </a:spcAft>
              <a:buSzPts val="1100"/>
              <a:buNone/>
            </a:pPr>
            <a:r>
              <a:rPr lang="en-US" sz="1100"/>
              <a:t>“After family events and training sessions, we ask parents to fill out feedback forms. This helps us understand what’s working well and what we can do better. Your honest feedback is very helpful as we plan future activities.”</a:t>
            </a:r>
            <a:endParaRPr sz="1100"/>
          </a:p>
          <a:p>
            <a:pPr marL="0" lvl="0" indent="0" algn="l" rtl="0">
              <a:lnSpc>
                <a:spcPct val="115000"/>
              </a:lnSpc>
              <a:spcBef>
                <a:spcPts val="1200"/>
              </a:spcBef>
              <a:spcAft>
                <a:spcPts val="0"/>
              </a:spcAft>
              <a:buSzPts val="1100"/>
              <a:buNone/>
            </a:pPr>
            <a:r>
              <a:rPr lang="en-US" sz="1100"/>
              <a:t>“Overall, we truly value your partnership. When families and schools work together, students have the best chance to succeed. So please, get involved however you can—we’re here to listen and work with you.”</a:t>
            </a:r>
            <a:endParaRPr sz="1100"/>
          </a:p>
          <a:p>
            <a:pPr marL="0" lvl="0" indent="0" algn="l" rtl="0">
              <a:lnSpc>
                <a:spcPct val="115000"/>
              </a:lnSpc>
              <a:spcBef>
                <a:spcPts val="1200"/>
              </a:spcBef>
              <a:spcAft>
                <a:spcPts val="0"/>
              </a:spcAft>
              <a:buSzPts val="1100"/>
              <a:buNone/>
            </a:pPr>
            <a:endParaRPr/>
          </a:p>
          <a:p>
            <a:pPr marL="0" lvl="0" indent="0" algn="l" rtl="0">
              <a:lnSpc>
                <a:spcPct val="115000"/>
              </a:lnSpc>
              <a:spcBef>
                <a:spcPts val="1200"/>
              </a:spcBef>
              <a:spcAft>
                <a:spcPts val="1200"/>
              </a:spcAft>
              <a:buSzPts val="1100"/>
              <a:buNone/>
            </a:pPr>
            <a:r>
              <a:rPr lang="en-US"/>
              <a:t> </a:t>
            </a:r>
            <a:r>
              <a:rPr lang="en-US" i="1"/>
              <a:t>(Assurance 11a &amp; c)</a:t>
            </a:r>
            <a:endParaRPr i="1"/>
          </a:p>
        </p:txBody>
      </p:sp>
      <p:sp>
        <p:nvSpPr>
          <p:cNvPr id="99" name="Google Shape;99;p6: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15000"/>
              </a:lnSpc>
              <a:spcBef>
                <a:spcPts val="1400"/>
              </a:spcBef>
              <a:spcAft>
                <a:spcPts val="0"/>
              </a:spcAft>
              <a:buClr>
                <a:schemeClr val="dk1"/>
              </a:buClr>
              <a:buSzPts val="1100"/>
              <a:buFont typeface="Arial"/>
              <a:buNone/>
            </a:pPr>
            <a:r>
              <a:rPr lang="en-US" sz="1300" b="1"/>
              <a:t>🎤 Speaker Notes: Where to Find Budget Information</a:t>
            </a:r>
            <a:endParaRPr sz="1300" b="1"/>
          </a:p>
          <a:p>
            <a:pPr marL="0" lvl="0" indent="0" algn="l" rtl="0">
              <a:lnSpc>
                <a:spcPct val="115000"/>
              </a:lnSpc>
              <a:spcBef>
                <a:spcPts val="1200"/>
              </a:spcBef>
              <a:spcAft>
                <a:spcPts val="0"/>
              </a:spcAft>
              <a:buClr>
                <a:schemeClr val="dk1"/>
              </a:buClr>
              <a:buSzPts val="1100"/>
              <a:buFont typeface="Arial"/>
              <a:buNone/>
            </a:pPr>
            <a:r>
              <a:rPr lang="en-US" sz="1100"/>
              <a:t>“I also want to let you know that our school’s Title I budget information is available to you. We believe in transparency and want families to know how funds are being used to support students.”</a:t>
            </a:r>
            <a:endParaRPr sz="1100"/>
          </a:p>
          <a:p>
            <a:pPr marL="0" lvl="0" indent="0" algn="l" rtl="0">
              <a:lnSpc>
                <a:spcPct val="115000"/>
              </a:lnSpc>
              <a:spcBef>
                <a:spcPts val="1200"/>
              </a:spcBef>
              <a:spcAft>
                <a:spcPts val="0"/>
              </a:spcAft>
              <a:buClr>
                <a:schemeClr val="dk1"/>
              </a:buClr>
              <a:buSzPts val="1100"/>
              <a:buFont typeface="Arial"/>
              <a:buNone/>
            </a:pPr>
            <a:r>
              <a:rPr lang="en-US" sz="1100"/>
              <a:t>“You can find copies of the budget in </a:t>
            </a:r>
            <a:r>
              <a:rPr lang="en-US" sz="1100" b="1"/>
              <a:t>three places</a:t>
            </a:r>
            <a:r>
              <a:rPr lang="en-US" sz="1100"/>
              <a:t>:</a:t>
            </a:r>
            <a:endParaRPr sz="1100"/>
          </a:p>
          <a:p>
            <a:pPr marL="457200" lvl="0" indent="-298450" algn="l" rtl="0">
              <a:lnSpc>
                <a:spcPct val="115000"/>
              </a:lnSpc>
              <a:spcBef>
                <a:spcPts val="1200"/>
              </a:spcBef>
              <a:spcAft>
                <a:spcPts val="0"/>
              </a:spcAft>
              <a:buClr>
                <a:schemeClr val="dk1"/>
              </a:buClr>
              <a:buSzPts val="1100"/>
              <a:buAutoNum type="arabicPeriod"/>
            </a:pPr>
            <a:r>
              <a:rPr lang="en-US" sz="1100" b="1"/>
              <a:t>SAC Meeting Minutes</a:t>
            </a:r>
            <a:r>
              <a:rPr lang="en-US" sz="1100"/>
              <a:t> – Budget discussions are recorded in the minutes from our School Advisory Council meetings. These are available if you’d like to review what was shared or discussed.</a:t>
            </a:r>
            <a:br>
              <a:rPr lang="en-US" sz="1100"/>
            </a:br>
            <a:endParaRPr sz="1100"/>
          </a:p>
          <a:p>
            <a:pPr marL="457200" lvl="0" indent="-298450" algn="l" rtl="0">
              <a:lnSpc>
                <a:spcPct val="115000"/>
              </a:lnSpc>
              <a:spcBef>
                <a:spcPts val="0"/>
              </a:spcBef>
              <a:spcAft>
                <a:spcPts val="0"/>
              </a:spcAft>
              <a:buClr>
                <a:schemeClr val="dk1"/>
              </a:buClr>
              <a:buSzPts val="1100"/>
              <a:buAutoNum type="arabicPeriod"/>
            </a:pPr>
            <a:r>
              <a:rPr lang="en-US" sz="1100" b="1"/>
              <a:t>School Website</a:t>
            </a:r>
            <a:r>
              <a:rPr lang="en-US" sz="1100"/>
              <a:t> – There is a </a:t>
            </a:r>
            <a:r>
              <a:rPr lang="en-US" sz="1100" b="1"/>
              <a:t>link on our school’s website</a:t>
            </a:r>
            <a:r>
              <a:rPr lang="en-US" sz="1100"/>
              <a:t> where you can view the most recent copy of the Title I budget.</a:t>
            </a:r>
            <a:br>
              <a:rPr lang="en-US" sz="1100"/>
            </a:br>
            <a:endParaRPr sz="1100"/>
          </a:p>
          <a:p>
            <a:pPr marL="457200" lvl="0" indent="-298450" algn="l" rtl="0">
              <a:lnSpc>
                <a:spcPct val="115000"/>
              </a:lnSpc>
              <a:spcBef>
                <a:spcPts val="0"/>
              </a:spcBef>
              <a:spcAft>
                <a:spcPts val="0"/>
              </a:spcAft>
              <a:buClr>
                <a:schemeClr val="dk1"/>
              </a:buClr>
              <a:buSzPts val="1100"/>
              <a:buAutoNum type="arabicPeriod"/>
            </a:pPr>
            <a:r>
              <a:rPr lang="en-US" sz="1100" b="1"/>
              <a:t>Parent &amp; Family Resource Area</a:t>
            </a:r>
            <a:r>
              <a:rPr lang="en-US" sz="1100"/>
              <a:t> – We also keep a printed copy in a notebook in the </a:t>
            </a:r>
            <a:r>
              <a:rPr lang="en-US" sz="1100" b="1"/>
              <a:t>Parent and Family Resource Area</a:t>
            </a:r>
            <a:r>
              <a:rPr lang="en-US" sz="1100"/>
              <a:t>, which is located </a:t>
            </a:r>
            <a:r>
              <a:rPr lang="en-US" sz="1100">
                <a:solidFill>
                  <a:srgbClr val="FF0000"/>
                </a:solidFill>
              </a:rPr>
              <a:t>[insert location, like "in the front office" or "near the media center"]</a:t>
            </a:r>
            <a:r>
              <a:rPr lang="en-US" sz="1100"/>
              <a:t>.”</a:t>
            </a:r>
            <a:br>
              <a:rPr lang="en-US" sz="1100"/>
            </a:br>
            <a:endParaRPr sz="1100"/>
          </a:p>
          <a:p>
            <a:pPr marL="0" lvl="0" indent="0" algn="l" rtl="0">
              <a:lnSpc>
                <a:spcPct val="115000"/>
              </a:lnSpc>
              <a:spcBef>
                <a:spcPts val="1200"/>
              </a:spcBef>
              <a:spcAft>
                <a:spcPts val="0"/>
              </a:spcAft>
              <a:buNone/>
            </a:pPr>
            <a:r>
              <a:rPr lang="en-US" sz="1100"/>
              <a:t>“If you ever have questions about the budget or how funds are used, we’re happy to walk through it with you.”</a:t>
            </a:r>
            <a:endParaRPr sz="1100"/>
          </a:p>
          <a:p>
            <a:pPr marL="342900" lvl="0" indent="-342900" algn="l" rtl="0">
              <a:spcBef>
                <a:spcPts val="1200"/>
              </a:spcBef>
              <a:spcAft>
                <a:spcPts val="0"/>
              </a:spcAft>
              <a:buClr>
                <a:schemeClr val="dk1"/>
              </a:buClr>
              <a:buSzPts val="2400"/>
              <a:buFont typeface="Noto Sans Symbols"/>
              <a:buNone/>
            </a:pPr>
            <a:endParaRPr sz="1300"/>
          </a:p>
          <a:p>
            <a:pPr marL="0" lvl="0" indent="0" algn="l" rtl="0">
              <a:lnSpc>
                <a:spcPct val="100000"/>
              </a:lnSpc>
              <a:spcBef>
                <a:spcPts val="360"/>
              </a:spcBef>
              <a:spcAft>
                <a:spcPts val="0"/>
              </a:spcAft>
              <a:buSzPts val="1400"/>
              <a:buNone/>
            </a:pPr>
            <a:endParaRPr i="1"/>
          </a:p>
        </p:txBody>
      </p:sp>
      <p:sp>
        <p:nvSpPr>
          <p:cNvPr id="105" name="Google Shape;105;p7: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a:spLocks noGrp="1" noRot="1" noChangeAspect="1"/>
          </p:cNvSpPr>
          <p:nvPr>
            <p:ph type="sldImg" idx="2"/>
          </p:nvPr>
        </p:nvSpPr>
        <p:spPr>
          <a:xfrm>
            <a:off x="1166813" y="692150"/>
            <a:ext cx="4618037"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1" name="Google Shape;111;p5: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00000"/>
              </a:lnSpc>
              <a:spcBef>
                <a:spcPts val="0"/>
              </a:spcBef>
              <a:spcAft>
                <a:spcPts val="0"/>
              </a:spcAft>
              <a:buSzPts val="1400"/>
              <a:buNone/>
            </a:pPr>
            <a:r>
              <a:rPr lang="en-US" sz="1400" b="1">
                <a:solidFill>
                  <a:srgbClr val="FF0000"/>
                </a:solidFill>
              </a:rPr>
              <a:t>Edit the RED text to include school specific resources (</a:t>
            </a:r>
            <a:r>
              <a:rPr lang="en-US" i="1">
                <a:solidFill>
                  <a:srgbClr val="FF0000"/>
                </a:solidFill>
              </a:rPr>
              <a:t>Describe your Title I program and what it looks like.  Suggestions for services provided through Title I funding:  Additional teachers for intervention instruction, technology, Evidence Based curriculum materials, extended day intervention.)</a:t>
            </a:r>
            <a:endParaRPr i="1">
              <a:solidFill>
                <a:srgbClr val="FF0000"/>
              </a:solidFill>
            </a:endParaRPr>
          </a:p>
          <a:p>
            <a:pPr marL="0" lvl="0" indent="0" algn="l" rtl="0">
              <a:lnSpc>
                <a:spcPct val="100000"/>
              </a:lnSpc>
              <a:spcBef>
                <a:spcPts val="0"/>
              </a:spcBef>
              <a:spcAft>
                <a:spcPts val="0"/>
              </a:spcAft>
              <a:buSzPts val="1400"/>
              <a:buNone/>
            </a:pPr>
            <a:endParaRPr sz="1400" b="1">
              <a:solidFill>
                <a:srgbClr val="FF0000"/>
              </a:solidFill>
            </a:endParaRPr>
          </a:p>
          <a:p>
            <a:pPr marL="0" lvl="0" indent="0" algn="l" rtl="0">
              <a:lnSpc>
                <a:spcPct val="100000"/>
              </a:lnSpc>
              <a:spcBef>
                <a:spcPts val="0"/>
              </a:spcBef>
              <a:spcAft>
                <a:spcPts val="0"/>
              </a:spcAft>
              <a:buSzPts val="1400"/>
              <a:buNone/>
            </a:pPr>
            <a:endParaRPr sz="1100"/>
          </a:p>
          <a:p>
            <a:pPr marL="0" lvl="0" indent="0" algn="l" rtl="0">
              <a:lnSpc>
                <a:spcPct val="100000"/>
              </a:lnSpc>
              <a:spcBef>
                <a:spcPts val="0"/>
              </a:spcBef>
              <a:spcAft>
                <a:spcPts val="0"/>
              </a:spcAft>
              <a:buSzPts val="1400"/>
              <a:buNone/>
            </a:pPr>
            <a:r>
              <a:rPr lang="en-US" sz="1100"/>
              <a:t>🎤 </a:t>
            </a:r>
            <a:r>
              <a:rPr lang="en-US" sz="1100" b="1"/>
              <a:t>Speaker Notes:</a:t>
            </a:r>
            <a:endParaRPr/>
          </a:p>
          <a:p>
            <a:pPr marL="0" lvl="0" indent="0" algn="l" rtl="0">
              <a:spcBef>
                <a:spcPts val="360"/>
              </a:spcBef>
              <a:spcAft>
                <a:spcPts val="0"/>
              </a:spcAft>
              <a:buClr>
                <a:schemeClr val="dk1"/>
              </a:buClr>
              <a:buSzPts val="1400"/>
              <a:buFont typeface="Arial"/>
              <a:buNone/>
            </a:pPr>
            <a:r>
              <a:rPr lang="en-US"/>
              <a:t>“Thanks to Title I funding, we’re able to offer the following activities this year: …”</a:t>
            </a:r>
            <a:endParaRPr/>
          </a:p>
          <a:p>
            <a:pPr marL="0" lvl="0" indent="0" algn="l" rtl="0">
              <a:lnSpc>
                <a:spcPct val="100000"/>
              </a:lnSpc>
              <a:spcBef>
                <a:spcPts val="0"/>
              </a:spcBef>
              <a:spcAft>
                <a:spcPts val="0"/>
              </a:spcAft>
              <a:buSzPts val="1400"/>
              <a:buNone/>
            </a:pPr>
            <a:endParaRPr i="1"/>
          </a:p>
          <a:p>
            <a:pPr marL="0" lvl="0" indent="0" algn="l" rtl="0">
              <a:lnSpc>
                <a:spcPct val="100000"/>
              </a:lnSpc>
              <a:spcBef>
                <a:spcPts val="360"/>
              </a:spcBef>
              <a:spcAft>
                <a:spcPts val="0"/>
              </a:spcAft>
              <a:buSzPts val="1400"/>
              <a:buNone/>
            </a:pPr>
            <a:endParaRPr/>
          </a:p>
          <a:p>
            <a:pPr marL="0" lvl="0" indent="0" algn="l" rtl="0">
              <a:lnSpc>
                <a:spcPct val="100000"/>
              </a:lnSpc>
              <a:spcBef>
                <a:spcPts val="360"/>
              </a:spcBef>
              <a:spcAft>
                <a:spcPts val="0"/>
              </a:spcAft>
              <a:buSzPts val="1400"/>
              <a:buNone/>
            </a:pPr>
            <a:r>
              <a:rPr lang="en-US" i="1">
                <a:latin typeface="Arial"/>
                <a:ea typeface="Arial"/>
                <a:cs typeface="Arial"/>
                <a:sym typeface="Arial"/>
              </a:rPr>
              <a:t>(Assurance 11a)</a:t>
            </a:r>
            <a:endParaRPr i="1"/>
          </a:p>
          <a:p>
            <a:pPr marL="0" lvl="0" indent="0" algn="l" rtl="0">
              <a:lnSpc>
                <a:spcPct val="100000"/>
              </a:lnSpc>
              <a:spcBef>
                <a:spcPts val="360"/>
              </a:spcBef>
              <a:spcAft>
                <a:spcPts val="0"/>
              </a:spcAft>
              <a:buSzPts val="1400"/>
              <a:buNone/>
            </a:pPr>
            <a:endParaRPr/>
          </a:p>
        </p:txBody>
      </p:sp>
      <p:sp>
        <p:nvSpPr>
          <p:cNvPr id="112" name="Google Shape;112;p5:notes"/>
          <p:cNvSpPr txBox="1">
            <a:spLocks noGrp="1"/>
          </p:cNvSpPr>
          <p:nvPr>
            <p:ph type="sldNum" idx="12"/>
          </p:nvPr>
        </p:nvSpPr>
        <p:spPr>
          <a:xfrm>
            <a:off x="3935971" y="8772378"/>
            <a:ext cx="3012500" cy="462120"/>
          </a:xfrm>
          <a:prstGeom prst="rect">
            <a:avLst/>
          </a:prstGeom>
          <a:noFill/>
          <a:ln>
            <a:noFill/>
          </a:ln>
        </p:spPr>
        <p:txBody>
          <a:bodyPr spcFirstLastPara="1" wrap="square" lIns="92425" tIns="46200" rIns="92425" bIns="46200" anchor="b" anchorCtr="0">
            <a:noAutofit/>
          </a:bodyPr>
          <a:lstStyle/>
          <a:p>
            <a:pPr marL="0" lvl="0" indent="0" algn="r" rtl="0">
              <a:spcBef>
                <a:spcPts val="0"/>
              </a:spcBef>
              <a:spcAft>
                <a:spcPts val="0"/>
              </a:spcAft>
              <a:buClr>
                <a:schemeClr val="dk1"/>
              </a:buClr>
              <a:buSzPts val="18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8:notes"/>
          <p:cNvSpPr txBox="1">
            <a:spLocks noGrp="1"/>
          </p:cNvSpPr>
          <p:nvPr>
            <p:ph type="body" idx="1"/>
          </p:nvPr>
        </p:nvSpPr>
        <p:spPr>
          <a:xfrm>
            <a:off x="695809" y="4387767"/>
            <a:ext cx="5560060" cy="4155919"/>
          </a:xfrm>
          <a:prstGeom prst="rect">
            <a:avLst/>
          </a:prstGeom>
          <a:noFill/>
          <a:ln>
            <a:noFill/>
          </a:ln>
        </p:spPr>
        <p:txBody>
          <a:bodyPr spcFirstLastPara="1" wrap="square" lIns="92425" tIns="46200" rIns="92425" bIns="46200" anchor="t" anchorCtr="0">
            <a:noAutofit/>
          </a:bodyPr>
          <a:lstStyle/>
          <a:p>
            <a:pPr marL="0" lvl="0" indent="0" algn="l" rtl="0">
              <a:lnSpc>
                <a:spcPct val="115000"/>
              </a:lnSpc>
              <a:spcBef>
                <a:spcPts val="1400"/>
              </a:spcBef>
              <a:spcAft>
                <a:spcPts val="0"/>
              </a:spcAft>
              <a:buClr>
                <a:schemeClr val="dk1"/>
              </a:buClr>
              <a:buSzPts val="1100"/>
              <a:buFont typeface="Arial"/>
              <a:buNone/>
            </a:pPr>
            <a:r>
              <a:rPr lang="en-US" sz="1300" b="1"/>
              <a:t>🎤 Speaker Notes:</a:t>
            </a:r>
            <a:endParaRPr sz="1300" b="1"/>
          </a:p>
          <a:p>
            <a:pPr marL="0" lvl="0" indent="0" algn="l" rtl="0">
              <a:lnSpc>
                <a:spcPct val="115000"/>
              </a:lnSpc>
              <a:spcBef>
                <a:spcPts val="1200"/>
              </a:spcBef>
              <a:spcAft>
                <a:spcPts val="0"/>
              </a:spcAft>
              <a:buClr>
                <a:schemeClr val="dk1"/>
              </a:buClr>
              <a:buSzPts val="1100"/>
              <a:buFont typeface="Arial"/>
              <a:buNone/>
            </a:pPr>
            <a:r>
              <a:rPr lang="en-US" sz="1100"/>
              <a:t>“I want to quickly explain what </a:t>
            </a:r>
            <a:r>
              <a:rPr lang="en-US" sz="1100" b="1"/>
              <a:t>educational standards</a:t>
            </a:r>
            <a:r>
              <a:rPr lang="en-US" sz="1100"/>
              <a:t> are and how they affect your child.”</a:t>
            </a:r>
            <a:endParaRPr sz="1100"/>
          </a:p>
          <a:p>
            <a:pPr marL="0" lvl="0" indent="0" algn="l" rtl="0">
              <a:lnSpc>
                <a:spcPct val="115000"/>
              </a:lnSpc>
              <a:spcBef>
                <a:spcPts val="1200"/>
              </a:spcBef>
              <a:spcAft>
                <a:spcPts val="0"/>
              </a:spcAft>
              <a:buClr>
                <a:schemeClr val="dk1"/>
              </a:buClr>
              <a:buSzPts val="1100"/>
              <a:buFont typeface="Arial"/>
              <a:buNone/>
            </a:pPr>
            <a:r>
              <a:rPr lang="en-US" sz="1100"/>
              <a:t>“Florida has a set of learning goals called </a:t>
            </a:r>
            <a:r>
              <a:rPr lang="en-US" sz="1100" b="1"/>
              <a:t>standards</a:t>
            </a:r>
            <a:r>
              <a:rPr lang="en-US" sz="1100"/>
              <a:t>, which tell us </a:t>
            </a:r>
            <a:r>
              <a:rPr lang="en-US" sz="1100" b="1"/>
              <a:t>what students should know and be able to do</a:t>
            </a:r>
            <a:r>
              <a:rPr lang="en-US" sz="1100"/>
              <a:t> at each grade level. These help guide teachers in planning lessons and making sure all students are learning the right skills.”</a:t>
            </a:r>
            <a:endParaRPr sz="1100"/>
          </a:p>
          <a:p>
            <a:pPr marL="0" lvl="0" indent="0" algn="l" rtl="0">
              <a:lnSpc>
                <a:spcPct val="115000"/>
              </a:lnSpc>
              <a:spcBef>
                <a:spcPts val="1200"/>
              </a:spcBef>
              <a:spcAft>
                <a:spcPts val="0"/>
              </a:spcAft>
              <a:buClr>
                <a:schemeClr val="dk1"/>
              </a:buClr>
              <a:buSzPts val="1100"/>
              <a:buFont typeface="Arial"/>
              <a:buNone/>
            </a:pPr>
            <a:r>
              <a:rPr lang="en-US" sz="1100"/>
              <a:t>“For students in </a:t>
            </a:r>
            <a:r>
              <a:rPr lang="en-US" sz="1100" b="1"/>
              <a:t>grades K through 5</a:t>
            </a:r>
            <a:r>
              <a:rPr lang="en-US" sz="1100"/>
              <a:t>, we use what’s called the </a:t>
            </a:r>
            <a:r>
              <a:rPr lang="en-US" sz="1100" b="1"/>
              <a:t>B.E.S.T. Standards</a:t>
            </a:r>
            <a:r>
              <a:rPr lang="en-US" sz="1100"/>
              <a:t>—that stands for </a:t>
            </a:r>
            <a:r>
              <a:rPr lang="en-US" sz="1100" b="1"/>
              <a:t>Benchmarks for Excellent Student Thinking</a:t>
            </a:r>
            <a:r>
              <a:rPr lang="en-US" sz="1100"/>
              <a:t>. These focus on building strong reading, math, and thinking skills.”</a:t>
            </a:r>
            <a:endParaRPr sz="1100"/>
          </a:p>
          <a:p>
            <a:pPr marL="0" lvl="0" indent="0" algn="l" rtl="0">
              <a:lnSpc>
                <a:spcPct val="115000"/>
              </a:lnSpc>
              <a:spcBef>
                <a:spcPts val="1200"/>
              </a:spcBef>
              <a:spcAft>
                <a:spcPts val="0"/>
              </a:spcAft>
              <a:buClr>
                <a:schemeClr val="dk1"/>
              </a:buClr>
              <a:buSzPts val="1100"/>
              <a:buFont typeface="Arial"/>
              <a:buNone/>
            </a:pPr>
            <a:r>
              <a:rPr lang="en-US" sz="1100"/>
              <a:t>“If you want to learn more, there are links where you can explore the standards online:</a:t>
            </a:r>
            <a:br>
              <a:rPr lang="en-US" sz="1100"/>
            </a:br>
            <a:r>
              <a:rPr lang="en-US" sz="1100"/>
              <a:t> 👉 </a:t>
            </a:r>
            <a:r>
              <a:rPr lang="en-US" sz="1100" b="1" u="sng">
                <a:solidFill>
                  <a:schemeClr val="hlink"/>
                </a:solidFill>
                <a:hlinkClick r:id="rId3"/>
              </a:rPr>
              <a:t>fldoe.org/academics/standards</a:t>
            </a:r>
            <a:r>
              <a:rPr lang="en-US" sz="1100" b="1"/>
              <a:t> and </a:t>
            </a:r>
            <a:r>
              <a:rPr lang="en-US" sz="1100" u="sng">
                <a:solidFill>
                  <a:srgbClr val="0000FF"/>
                </a:solidFill>
                <a:hlinkClick r:id="rId4">
                  <a:extLst>
                    <a:ext uri="{A12FA001-AC4F-418D-AE19-62706E023703}">
                      <ahyp:hlinkClr xmlns:ahyp="http://schemas.microsoft.com/office/drawing/2018/hyperlinkcolor" val="tx"/>
                    </a:ext>
                  </a:extLst>
                </a:hlinkClick>
              </a:rPr>
              <a:t>https://www.cpalms.org/Public/search/Standard</a:t>
            </a:r>
            <a:r>
              <a:rPr lang="en-US" sz="1100" b="1"/>
              <a:t>”</a:t>
            </a:r>
            <a:endParaRPr sz="1100" b="1"/>
          </a:p>
          <a:p>
            <a:pPr marL="0" lvl="0" indent="0" algn="l" rtl="0">
              <a:lnSpc>
                <a:spcPct val="115000"/>
              </a:lnSpc>
              <a:spcBef>
                <a:spcPts val="1200"/>
              </a:spcBef>
              <a:spcAft>
                <a:spcPts val="0"/>
              </a:spcAft>
              <a:buClr>
                <a:schemeClr val="dk1"/>
              </a:buClr>
              <a:buSzPts val="1100"/>
              <a:buFont typeface="Arial"/>
              <a:buNone/>
            </a:pPr>
            <a:r>
              <a:rPr lang="en-US" sz="1100"/>
              <a:t>“Knowing what your child is expected to learn can help you support them at home—and we’re here if you have any questions!”</a:t>
            </a:r>
            <a:endParaRPr sz="1100"/>
          </a:p>
          <a:p>
            <a:pPr marL="0" lvl="0" indent="0" algn="l" rtl="0">
              <a:lnSpc>
                <a:spcPct val="100000"/>
              </a:lnSpc>
              <a:spcBef>
                <a:spcPts val="1200"/>
              </a:spcBef>
              <a:spcAft>
                <a:spcPts val="0"/>
              </a:spcAft>
              <a:buSzPts val="1400"/>
              <a:buNone/>
            </a:pPr>
            <a:endParaRPr/>
          </a:p>
          <a:p>
            <a:pPr marL="0" lvl="0" indent="0" algn="l" rtl="0">
              <a:lnSpc>
                <a:spcPct val="100000"/>
              </a:lnSpc>
              <a:spcBef>
                <a:spcPts val="360"/>
              </a:spcBef>
              <a:spcAft>
                <a:spcPts val="0"/>
              </a:spcAft>
              <a:buSzPts val="1400"/>
              <a:buNone/>
            </a:pPr>
            <a:r>
              <a:rPr lang="en-US"/>
              <a:t>(Assurance 11c)</a:t>
            </a:r>
            <a:endParaRPr/>
          </a:p>
        </p:txBody>
      </p:sp>
      <p:sp>
        <p:nvSpPr>
          <p:cNvPr id="118" name="Google Shape;118;p8:notes"/>
          <p:cNvSpPr>
            <a:spLocks noGrp="1" noRot="1" noChangeAspect="1"/>
          </p:cNvSpPr>
          <p:nvPr>
            <p:ph type="sldImg" idx="2"/>
          </p:nvPr>
        </p:nvSpPr>
        <p:spPr>
          <a:xfrm>
            <a:off x="1166813" y="692150"/>
            <a:ext cx="4617900" cy="3463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5" name="Google Shape;15;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6" name="Google Shape;16;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1" name="Google Shape;51;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1443491" y="804520"/>
            <a:ext cx="6571200" cy="10491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56" name="Google Shape;56;p13"/>
          <p:cNvSpPr txBox="1">
            <a:spLocks noGrp="1"/>
          </p:cNvSpPr>
          <p:nvPr>
            <p:ph type="body" idx="1"/>
          </p:nvPr>
        </p:nvSpPr>
        <p:spPr>
          <a:xfrm>
            <a:off x="1443491" y="2015733"/>
            <a:ext cx="6571200" cy="345090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1200"/>
              </a:spcBef>
              <a:spcAft>
                <a:spcPts val="0"/>
              </a:spcAft>
              <a:buSzPts val="1800"/>
              <a:buChar char="○"/>
              <a:defRPr/>
            </a:lvl2pPr>
            <a:lvl3pPr marL="1371600" lvl="2" indent="-342900" algn="l">
              <a:lnSpc>
                <a:spcPct val="120000"/>
              </a:lnSpc>
              <a:spcBef>
                <a:spcPts val="1200"/>
              </a:spcBef>
              <a:spcAft>
                <a:spcPts val="0"/>
              </a:spcAft>
              <a:buSzPts val="1800"/>
              <a:buChar char="■"/>
              <a:defRPr/>
            </a:lvl3pPr>
            <a:lvl4pPr marL="1828800" lvl="3" indent="-342900" algn="l">
              <a:lnSpc>
                <a:spcPct val="120000"/>
              </a:lnSpc>
              <a:spcBef>
                <a:spcPts val="1200"/>
              </a:spcBef>
              <a:spcAft>
                <a:spcPts val="0"/>
              </a:spcAft>
              <a:buSzPts val="1800"/>
              <a:buChar char="●"/>
              <a:defRPr/>
            </a:lvl4pPr>
            <a:lvl5pPr marL="2286000" lvl="4" indent="-342900" algn="l">
              <a:lnSpc>
                <a:spcPct val="120000"/>
              </a:lnSpc>
              <a:spcBef>
                <a:spcPts val="1200"/>
              </a:spcBef>
              <a:spcAft>
                <a:spcPts val="0"/>
              </a:spcAft>
              <a:buSzPts val="1800"/>
              <a:buChar char="○"/>
              <a:defRPr/>
            </a:lvl5pPr>
            <a:lvl6pPr marL="2743200" lvl="5" indent="-342900" algn="l">
              <a:lnSpc>
                <a:spcPct val="120000"/>
              </a:lnSpc>
              <a:spcBef>
                <a:spcPts val="1200"/>
              </a:spcBef>
              <a:spcAft>
                <a:spcPts val="0"/>
              </a:spcAft>
              <a:buSzPts val="1800"/>
              <a:buChar char="■"/>
              <a:defRPr/>
            </a:lvl6pPr>
            <a:lvl7pPr marL="3200400" lvl="6" indent="-342900" algn="l">
              <a:lnSpc>
                <a:spcPct val="120000"/>
              </a:lnSpc>
              <a:spcBef>
                <a:spcPts val="1200"/>
              </a:spcBef>
              <a:spcAft>
                <a:spcPts val="0"/>
              </a:spcAft>
              <a:buSzPts val="1800"/>
              <a:buChar char="●"/>
              <a:defRPr/>
            </a:lvl7pPr>
            <a:lvl8pPr marL="3657600" lvl="7" indent="-342900" algn="l">
              <a:lnSpc>
                <a:spcPct val="120000"/>
              </a:lnSpc>
              <a:spcBef>
                <a:spcPts val="1200"/>
              </a:spcBef>
              <a:spcAft>
                <a:spcPts val="0"/>
              </a:spcAft>
              <a:buSzPts val="1800"/>
              <a:buChar char="○"/>
              <a:defRPr/>
            </a:lvl8pPr>
            <a:lvl9pPr marL="4114800" lvl="8" indent="-342900" algn="l">
              <a:lnSpc>
                <a:spcPct val="120000"/>
              </a:lnSpc>
              <a:spcBef>
                <a:spcPts val="1200"/>
              </a:spcBef>
              <a:spcAft>
                <a:spcPts val="1200"/>
              </a:spcAft>
              <a:buSzPts val="1800"/>
              <a:buChar char="■"/>
              <a:defRPr/>
            </a:lvl9pPr>
          </a:lstStyle>
          <a:p>
            <a:endParaRPr/>
          </a:p>
        </p:txBody>
      </p:sp>
      <p:sp>
        <p:nvSpPr>
          <p:cNvPr id="57" name="Google Shape;57;p13"/>
          <p:cNvSpPr txBox="1">
            <a:spLocks noGrp="1"/>
          </p:cNvSpPr>
          <p:nvPr>
            <p:ph type="dt" idx="10"/>
          </p:nvPr>
        </p:nvSpPr>
        <p:spPr>
          <a:xfrm>
            <a:off x="5646542" y="330370"/>
            <a:ext cx="2368200" cy="3093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3"/>
          <p:cNvSpPr txBox="1">
            <a:spLocks noGrp="1"/>
          </p:cNvSpPr>
          <p:nvPr>
            <p:ph type="ftr" idx="11"/>
          </p:nvPr>
        </p:nvSpPr>
        <p:spPr>
          <a:xfrm>
            <a:off x="1443491" y="329308"/>
            <a:ext cx="4034100" cy="3093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3"/>
          <p:cNvSpPr txBox="1">
            <a:spLocks noGrp="1"/>
          </p:cNvSpPr>
          <p:nvPr>
            <p:ph type="sldNum" idx="12"/>
          </p:nvPr>
        </p:nvSpPr>
        <p:spPr>
          <a:xfrm>
            <a:off x="487725" y="798973"/>
            <a:ext cx="795600" cy="503700"/>
          </a:xfrm>
          <a:prstGeom prst="rect">
            <a:avLst/>
          </a:prstGeom>
          <a:noFill/>
          <a:ln>
            <a:noFill/>
          </a:ln>
        </p:spPr>
        <p:txBody>
          <a:bodyPr spcFirstLastPara="1" wrap="square" lIns="91425" tIns="45700" rIns="91425" bIns="45700" anchor="t" anchorCtr="0">
            <a:normAutofit/>
          </a:bodyPr>
          <a:lstStyle>
            <a:lvl1pPr marL="0" lvl="0" indent="0" algn="r">
              <a:spcBef>
                <a:spcPts val="0"/>
              </a:spcBef>
              <a:spcAft>
                <a:spcPts val="0"/>
              </a:spcAft>
              <a:buClr>
                <a:schemeClr val="accent1"/>
              </a:buClr>
              <a:buSzPts val="2800"/>
              <a:buFont typeface="Gill Sans"/>
              <a:buNone/>
              <a:defRPr/>
            </a:lvl1pPr>
            <a:lvl2pPr marL="0" lvl="1" indent="0" algn="r">
              <a:spcBef>
                <a:spcPts val="0"/>
              </a:spcBef>
              <a:spcAft>
                <a:spcPts val="0"/>
              </a:spcAft>
              <a:buClr>
                <a:schemeClr val="accent1"/>
              </a:buClr>
              <a:buSzPts val="2800"/>
              <a:buFont typeface="Gill Sans"/>
              <a:buNone/>
              <a:defRPr/>
            </a:lvl2pPr>
            <a:lvl3pPr marL="0" lvl="2" indent="0" algn="r">
              <a:spcBef>
                <a:spcPts val="0"/>
              </a:spcBef>
              <a:spcAft>
                <a:spcPts val="0"/>
              </a:spcAft>
              <a:buClr>
                <a:schemeClr val="accent1"/>
              </a:buClr>
              <a:buSzPts val="2800"/>
              <a:buFont typeface="Gill Sans"/>
              <a:buNone/>
              <a:defRPr/>
            </a:lvl3pPr>
            <a:lvl4pPr marL="0" lvl="3" indent="0" algn="r">
              <a:spcBef>
                <a:spcPts val="0"/>
              </a:spcBef>
              <a:spcAft>
                <a:spcPts val="0"/>
              </a:spcAft>
              <a:buClr>
                <a:schemeClr val="accent1"/>
              </a:buClr>
              <a:buSzPts val="2800"/>
              <a:buFont typeface="Gill Sans"/>
              <a:buNone/>
              <a:defRPr/>
            </a:lvl4pPr>
            <a:lvl5pPr marL="0" lvl="4" indent="0" algn="r">
              <a:spcBef>
                <a:spcPts val="0"/>
              </a:spcBef>
              <a:spcAft>
                <a:spcPts val="0"/>
              </a:spcAft>
              <a:buClr>
                <a:schemeClr val="accent1"/>
              </a:buClr>
              <a:buSzPts val="2800"/>
              <a:buFont typeface="Gill Sans"/>
              <a:buNone/>
              <a:defRPr/>
            </a:lvl5pPr>
            <a:lvl6pPr marL="0" lvl="5" indent="0" algn="r">
              <a:spcBef>
                <a:spcPts val="0"/>
              </a:spcBef>
              <a:spcAft>
                <a:spcPts val="0"/>
              </a:spcAft>
              <a:buClr>
                <a:schemeClr val="accent1"/>
              </a:buClr>
              <a:buSzPts val="2800"/>
              <a:buFont typeface="Gill Sans"/>
              <a:buNone/>
              <a:defRPr/>
            </a:lvl6pPr>
            <a:lvl7pPr marL="0" lvl="6" indent="0" algn="r">
              <a:spcBef>
                <a:spcPts val="0"/>
              </a:spcBef>
              <a:spcAft>
                <a:spcPts val="0"/>
              </a:spcAft>
              <a:buClr>
                <a:schemeClr val="accent1"/>
              </a:buClr>
              <a:buSzPts val="2800"/>
              <a:buFont typeface="Gill Sans"/>
              <a:buNone/>
              <a:defRPr/>
            </a:lvl7pPr>
            <a:lvl8pPr marL="0" lvl="7" indent="0" algn="r">
              <a:spcBef>
                <a:spcPts val="0"/>
              </a:spcBef>
              <a:spcAft>
                <a:spcPts val="0"/>
              </a:spcAft>
              <a:buClr>
                <a:schemeClr val="accent1"/>
              </a:buClr>
              <a:buSzPts val="2800"/>
              <a:buFont typeface="Gill Sans"/>
              <a:buNone/>
              <a:defRPr/>
            </a:lvl8pPr>
            <a:lvl9pPr marL="0" lvl="8" indent="0" algn="r">
              <a:spcBef>
                <a:spcPts val="0"/>
              </a:spcBef>
              <a:spcAft>
                <a:spcPts val="0"/>
              </a:spcAft>
              <a:buClr>
                <a:schemeClr val="accent1"/>
              </a:buClr>
              <a:buSzPts val="2800"/>
              <a:buFont typeface="Gill Sans"/>
              <a:buNone/>
              <a:defRPr/>
            </a:lvl9pPr>
          </a:lstStyle>
          <a:p>
            <a:pPr marL="0" lvl="0" indent="0" algn="r" rtl="0">
              <a:spcBef>
                <a:spcPts val="0"/>
              </a:spcBef>
              <a:spcAft>
                <a:spcPts val="0"/>
              </a:spcAft>
              <a:buNone/>
            </a:pPr>
            <a:fld id="{00000000-1234-1234-1234-123412341234}" type="slidenum">
              <a:rPr lang="en-US"/>
              <a:t>‹#›</a:t>
            </a:fld>
            <a:endParaRPr/>
          </a:p>
        </p:txBody>
      </p:sp>
      <p:cxnSp>
        <p:nvCxnSpPr>
          <p:cNvPr id="60" name="Google Shape;60;p13"/>
          <p:cNvCxnSpPr/>
          <p:nvPr/>
        </p:nvCxnSpPr>
        <p:spPr>
          <a:xfrm>
            <a:off x="1443491" y="1847088"/>
            <a:ext cx="6571200"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1" name="Google Shape;31;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8" name="Google Shape;38;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4" name="Google Shape;44;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11" name="Google Shape;11;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12" name="Google Shape;12;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spd="slow">
    <p:push/>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ldoe.org/accountability/assessments/k-12-student-assessment/best/"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hyperlink" Target="https://www.fldoe.org/core/fileparse.php/5663/urlt/2526StatewideAssessmentSched.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www.fldoe.org/academics/standards/"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hyperlink" Target="https://www.cpalms.org/Public/search/Standar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p:nvPr/>
        </p:nvSpPr>
        <p:spPr>
          <a:xfrm>
            <a:off x="0" y="3165800"/>
            <a:ext cx="9144000" cy="9621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lt1"/>
              </a:buClr>
              <a:buSzPts val="4400"/>
              <a:buFont typeface="Comic Sans MS"/>
              <a:buNone/>
            </a:pPr>
            <a:r>
              <a:rPr lang="en-US" sz="4400" b="0" i="0" u="none" strike="noStrike" cap="none">
                <a:solidFill>
                  <a:schemeClr val="dk1"/>
                </a:solidFill>
                <a:latin typeface="Comic Sans MS"/>
                <a:ea typeface="Comic Sans MS"/>
                <a:cs typeface="Comic Sans MS"/>
                <a:sym typeface="Comic Sans MS"/>
              </a:rPr>
              <a:t>Annual Parent Meeting</a:t>
            </a:r>
            <a:endParaRPr sz="4400" b="0" i="0" u="none" strike="noStrike" cap="none">
              <a:solidFill>
                <a:schemeClr val="dk1"/>
              </a:solidFill>
              <a:latin typeface="Comic Sans MS"/>
              <a:ea typeface="Comic Sans MS"/>
              <a:cs typeface="Comic Sans MS"/>
              <a:sym typeface="Comic Sans MS"/>
            </a:endParaRPr>
          </a:p>
        </p:txBody>
      </p:sp>
      <p:sp>
        <p:nvSpPr>
          <p:cNvPr id="67" name="Google Shape;67;p14"/>
          <p:cNvSpPr txBox="1"/>
          <p:nvPr/>
        </p:nvSpPr>
        <p:spPr>
          <a:xfrm>
            <a:off x="76199" y="4391141"/>
            <a:ext cx="9105900" cy="1841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0000"/>
              </a:buClr>
              <a:buSzPts val="3200"/>
              <a:buFont typeface="Comic Sans MS"/>
              <a:buNone/>
            </a:pPr>
            <a:r>
              <a:rPr lang="en-US" sz="3200" dirty="0">
                <a:solidFill>
                  <a:schemeClr val="tx1"/>
                </a:solidFill>
                <a:latin typeface="Comic Sans MS"/>
                <a:ea typeface="Comic Sans MS"/>
                <a:cs typeface="Comic Sans MS"/>
                <a:sym typeface="Comic Sans MS"/>
              </a:rPr>
              <a:t>ONE ROOM SCHOOLHOUSE</a:t>
            </a:r>
            <a:endParaRPr sz="1800" b="0" i="0" u="none" strike="noStrike" cap="none" dirty="0">
              <a:solidFill>
                <a:schemeClr val="tx1"/>
              </a:solidFill>
              <a:latin typeface="Century Gothic"/>
              <a:ea typeface="Century Gothic"/>
              <a:cs typeface="Century Gothic"/>
              <a:sym typeface="Century Gothic"/>
            </a:endParaRPr>
          </a:p>
          <a:p>
            <a:pPr marL="0" marR="0" lvl="0" indent="0" algn="ctr" rtl="0">
              <a:spcBef>
                <a:spcPts val="640"/>
              </a:spcBef>
              <a:spcAft>
                <a:spcPts val="0"/>
              </a:spcAft>
              <a:buClr>
                <a:srgbClr val="FF0000"/>
              </a:buClr>
              <a:buSzPts val="3200"/>
              <a:buFont typeface="Comic Sans MS"/>
              <a:buNone/>
            </a:pPr>
            <a:r>
              <a:rPr lang="en-US" sz="3200" dirty="0">
                <a:solidFill>
                  <a:schemeClr val="tx1"/>
                </a:solidFill>
                <a:latin typeface="Comic Sans MS"/>
                <a:ea typeface="Comic Sans MS"/>
                <a:cs typeface="Comic Sans MS"/>
                <a:sym typeface="Comic Sans MS"/>
              </a:rPr>
              <a:t>SEPT. 23, 2025</a:t>
            </a:r>
            <a:endParaRPr sz="1800" b="0" i="0" u="none" strike="noStrike" cap="none" dirty="0">
              <a:solidFill>
                <a:schemeClr val="tx1"/>
              </a:solidFill>
              <a:latin typeface="Century Gothic"/>
              <a:ea typeface="Century Gothic"/>
              <a:cs typeface="Century Gothic"/>
              <a:sym typeface="Century Gothic"/>
            </a:endParaRPr>
          </a:p>
          <a:p>
            <a:pPr marL="0" marR="0" lvl="0" indent="0" algn="ctr" rtl="0">
              <a:spcBef>
                <a:spcPts val="640"/>
              </a:spcBef>
              <a:spcAft>
                <a:spcPts val="0"/>
              </a:spcAft>
              <a:buClr>
                <a:srgbClr val="FF0000"/>
              </a:buClr>
              <a:buSzPts val="3200"/>
              <a:buFont typeface="Comic Sans MS"/>
              <a:buNone/>
            </a:pPr>
            <a:r>
              <a:rPr lang="en-US" sz="3200" b="0" i="0" u="none" strike="noStrike" cap="none" dirty="0">
                <a:solidFill>
                  <a:schemeClr val="tx1"/>
                </a:solidFill>
                <a:latin typeface="Comic Sans MS"/>
                <a:ea typeface="Comic Sans MS"/>
                <a:cs typeface="Comic Sans MS"/>
                <a:sym typeface="Comic Sans MS"/>
              </a:rPr>
              <a:t>Principal Sarah Mosley</a:t>
            </a:r>
            <a:endParaRPr sz="1800" b="0" i="0" u="none" strike="noStrike" cap="none" dirty="0">
              <a:solidFill>
                <a:schemeClr val="tx1"/>
              </a:solidFill>
              <a:latin typeface="Century Gothic"/>
              <a:ea typeface="Century Gothic"/>
              <a:cs typeface="Century Gothic"/>
              <a:sym typeface="Century Gothic"/>
            </a:endParaRPr>
          </a:p>
        </p:txBody>
      </p:sp>
      <p:pic>
        <p:nvPicPr>
          <p:cNvPr id="68" name="Google Shape;68;p14"/>
          <p:cNvPicPr preferRelativeResize="0"/>
          <p:nvPr/>
        </p:nvPicPr>
        <p:blipFill rotWithShape="1">
          <a:blip r:embed="rId3">
            <a:alphaModFix/>
          </a:blip>
          <a:srcRect/>
          <a:stretch/>
        </p:blipFill>
        <p:spPr>
          <a:xfrm>
            <a:off x="1847175" y="0"/>
            <a:ext cx="5449650" cy="2902551"/>
          </a:xfrm>
          <a:prstGeom prst="rect">
            <a:avLst/>
          </a:prstGeom>
          <a:solidFill>
            <a:srgbClr val="FFEAD5"/>
          </a:solid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txBox="1">
            <a:spLocks noGrp="1"/>
          </p:cNvSpPr>
          <p:nvPr>
            <p:ph type="title" idx="4294967295"/>
          </p:nvPr>
        </p:nvSpPr>
        <p:spPr>
          <a:xfrm>
            <a:off x="474050" y="93275"/>
            <a:ext cx="8670000" cy="1105500"/>
          </a:xfrm>
          <a:prstGeom prst="rect">
            <a:avLst/>
          </a:prstGeom>
          <a:noFill/>
          <a:ln>
            <a:noFill/>
          </a:ln>
        </p:spPr>
        <p:txBody>
          <a:bodyPr spcFirstLastPara="1" wrap="square" lIns="91425" tIns="45700" rIns="91425" bIns="45700" anchor="ctr" anchorCtr="0">
            <a:noAutofit/>
          </a:bodyPr>
          <a:lstStyle/>
          <a:p>
            <a:pPr marL="0" lvl="0" indent="457200" algn="l" rtl="0">
              <a:lnSpc>
                <a:spcPct val="90000"/>
              </a:lnSpc>
              <a:spcBef>
                <a:spcPts val="0"/>
              </a:spcBef>
              <a:spcAft>
                <a:spcPts val="0"/>
              </a:spcAft>
              <a:buClr>
                <a:schemeClr val="lt1"/>
              </a:buClr>
              <a:buSzPts val="2800"/>
              <a:buFont typeface="Calibri"/>
              <a:buNone/>
            </a:pPr>
            <a:r>
              <a:rPr lang="en-US" sz="3200" b="1"/>
              <a:t>Tracking Student Success: </a:t>
            </a:r>
            <a:endParaRPr sz="3200" b="1"/>
          </a:p>
          <a:p>
            <a:pPr marL="457200" lvl="0" indent="0" algn="l" rtl="0">
              <a:lnSpc>
                <a:spcPct val="90000"/>
              </a:lnSpc>
              <a:spcBef>
                <a:spcPts val="0"/>
              </a:spcBef>
              <a:spcAft>
                <a:spcPts val="0"/>
              </a:spcAft>
              <a:buClr>
                <a:schemeClr val="lt1"/>
              </a:buClr>
              <a:buSzPts val="2800"/>
              <a:buFont typeface="Calibri"/>
              <a:buNone/>
            </a:pPr>
            <a:r>
              <a:rPr lang="en-US" sz="3200" b="1"/>
              <a:t> State, District, and School Assessments </a:t>
            </a:r>
            <a:endParaRPr sz="3200" b="1"/>
          </a:p>
        </p:txBody>
      </p:sp>
      <p:sp>
        <p:nvSpPr>
          <p:cNvPr id="128" name="Google Shape;128;p23"/>
          <p:cNvSpPr txBox="1">
            <a:spLocks noGrp="1"/>
          </p:cNvSpPr>
          <p:nvPr>
            <p:ph type="body" idx="4294967295"/>
          </p:nvPr>
        </p:nvSpPr>
        <p:spPr>
          <a:xfrm>
            <a:off x="0" y="2184400"/>
            <a:ext cx="9144000" cy="4673700"/>
          </a:xfrm>
          <a:prstGeom prst="rect">
            <a:avLst/>
          </a:prstGeom>
          <a:noFill/>
          <a:ln>
            <a:noFill/>
          </a:ln>
        </p:spPr>
        <p:txBody>
          <a:bodyPr spcFirstLastPara="1" wrap="square" lIns="91425" tIns="45700" rIns="91425" bIns="45700" anchor="b" anchorCtr="0">
            <a:noAutofit/>
          </a:bodyPr>
          <a:lstStyle/>
          <a:p>
            <a:pPr marL="0" lvl="0" indent="0" algn="l" rtl="0">
              <a:lnSpc>
                <a:spcPct val="120000"/>
              </a:lnSpc>
              <a:spcBef>
                <a:spcPts val="0"/>
              </a:spcBef>
              <a:spcAft>
                <a:spcPts val="0"/>
              </a:spcAft>
              <a:buSzPts val="1120"/>
              <a:buNone/>
            </a:pPr>
            <a:r>
              <a:rPr lang="en-US" sz="1400" b="0">
                <a:solidFill>
                  <a:schemeClr val="dk1"/>
                </a:solidFill>
              </a:rPr>
              <a:t>   </a:t>
            </a:r>
            <a:endParaRPr sz="1800" b="0">
              <a:solidFill>
                <a:schemeClr val="dk1"/>
              </a:solidFill>
            </a:endParaRPr>
          </a:p>
          <a:p>
            <a:pPr marL="0" lvl="0" indent="0" algn="l" rtl="0">
              <a:lnSpc>
                <a:spcPct val="120000"/>
              </a:lnSpc>
              <a:spcBef>
                <a:spcPts val="1000"/>
              </a:spcBef>
              <a:spcAft>
                <a:spcPts val="0"/>
              </a:spcAft>
              <a:buSzPts val="1920"/>
              <a:buNone/>
            </a:pPr>
            <a:endParaRPr>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b="0">
              <a:solidFill>
                <a:schemeClr val="dk1"/>
              </a:solidFill>
            </a:endParaRPr>
          </a:p>
          <a:p>
            <a:pPr marL="0" lvl="0" indent="0" algn="l" rtl="0">
              <a:lnSpc>
                <a:spcPct val="120000"/>
              </a:lnSpc>
              <a:spcBef>
                <a:spcPts val="1000"/>
              </a:spcBef>
              <a:spcAft>
                <a:spcPts val="0"/>
              </a:spcAft>
              <a:buSzPts val="1440"/>
              <a:buNone/>
            </a:pPr>
            <a:endParaRPr sz="1800"/>
          </a:p>
          <a:p>
            <a:pPr marL="0" lvl="0" indent="0" algn="l" rtl="0">
              <a:lnSpc>
                <a:spcPct val="120000"/>
              </a:lnSpc>
              <a:spcBef>
                <a:spcPts val="1000"/>
              </a:spcBef>
              <a:spcAft>
                <a:spcPts val="0"/>
              </a:spcAft>
              <a:buSzPts val="1920"/>
              <a:buNone/>
            </a:pPr>
            <a:endParaRPr/>
          </a:p>
        </p:txBody>
      </p:sp>
      <p:sp>
        <p:nvSpPr>
          <p:cNvPr id="129" name="Google Shape;129;p23"/>
          <p:cNvSpPr txBox="1"/>
          <p:nvPr/>
        </p:nvSpPr>
        <p:spPr>
          <a:xfrm>
            <a:off x="237000" y="1313750"/>
            <a:ext cx="8670000" cy="521677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600"/>
              <a:buFont typeface="Arial"/>
              <a:buNone/>
            </a:pPr>
            <a:r>
              <a:rPr lang="en-US" sz="1800" i="0" u="none" strike="noStrike" cap="none" dirty="0">
                <a:solidFill>
                  <a:schemeClr val="dk1"/>
                </a:solidFill>
              </a:rPr>
              <a:t>K-5 ELA</a:t>
            </a:r>
            <a:endParaRPr sz="1800" i="0" u="none" strike="noStrike" cap="none" dirty="0">
              <a:solidFill>
                <a:schemeClr val="dk1"/>
              </a:solidFill>
            </a:endParaRPr>
          </a:p>
          <a:p>
            <a:pPr marL="0" marR="0" lvl="0" indent="0" algn="l" rtl="0">
              <a:spcBef>
                <a:spcPts val="0"/>
              </a:spcBef>
              <a:spcAft>
                <a:spcPts val="0"/>
              </a:spcAft>
              <a:buClr>
                <a:schemeClr val="dk1"/>
              </a:buClr>
              <a:buSzPts val="1600"/>
              <a:buFont typeface="Arial"/>
              <a:buNone/>
            </a:pPr>
            <a:r>
              <a:rPr lang="en-US" sz="1800" dirty="0">
                <a:solidFill>
                  <a:schemeClr val="dk1"/>
                </a:solidFill>
              </a:rPr>
              <a:t>	FAST PM1, PM2, PM3</a:t>
            </a:r>
            <a:endParaRPr sz="1800" dirty="0">
              <a:solidFill>
                <a:schemeClr val="dk1"/>
              </a:solidFill>
            </a:endParaRPr>
          </a:p>
          <a:p>
            <a:pPr marL="0" marR="0" lvl="0" indent="457200" algn="l" rtl="0">
              <a:spcBef>
                <a:spcPts val="0"/>
              </a:spcBef>
              <a:spcAft>
                <a:spcPts val="0"/>
              </a:spcAft>
              <a:buClr>
                <a:schemeClr val="dk1"/>
              </a:buClr>
              <a:buSzPts val="1600"/>
              <a:buFont typeface="Arial"/>
              <a:buNone/>
            </a:pPr>
            <a:r>
              <a:rPr lang="en-US" sz="1800" i="0" u="none" strike="noStrike" cap="none" dirty="0">
                <a:solidFill>
                  <a:schemeClr val="dk1"/>
                </a:solidFill>
              </a:rPr>
              <a:t>Formative Assessment Options:  (Benchmark Advance Assessments)</a:t>
            </a:r>
            <a:endParaRPr sz="1800" i="0" u="none" strike="noStrike" cap="none" dirty="0">
              <a:solidFill>
                <a:schemeClr val="dk1"/>
              </a:solidFill>
            </a:endParaRPr>
          </a:p>
          <a:p>
            <a:pPr marL="0" marR="0" lvl="0" indent="0" algn="l" rtl="0">
              <a:spcBef>
                <a:spcPts val="0"/>
              </a:spcBef>
              <a:spcAft>
                <a:spcPts val="0"/>
              </a:spcAft>
              <a:buNone/>
            </a:pPr>
            <a:endParaRPr sz="1500" dirty="0">
              <a:solidFill>
                <a:schemeClr val="dk1"/>
              </a:solidFill>
            </a:endParaRPr>
          </a:p>
          <a:p>
            <a:pPr marL="0" marR="0" lvl="0" indent="0" algn="l" rtl="0">
              <a:spcBef>
                <a:spcPts val="0"/>
              </a:spcBef>
              <a:spcAft>
                <a:spcPts val="0"/>
              </a:spcAft>
              <a:buNone/>
            </a:pPr>
            <a:r>
              <a:rPr lang="en-US" sz="1800" dirty="0">
                <a:solidFill>
                  <a:schemeClr val="dk1"/>
                </a:solidFill>
              </a:rPr>
              <a:t>4-5 Writing</a:t>
            </a:r>
            <a:endParaRPr sz="1800" dirty="0">
              <a:solidFill>
                <a:schemeClr val="dk1"/>
              </a:solidFill>
            </a:endParaRPr>
          </a:p>
          <a:p>
            <a:pPr marL="0" marR="0" lvl="0" indent="0" algn="l" rtl="0">
              <a:spcBef>
                <a:spcPts val="0"/>
              </a:spcBef>
              <a:spcAft>
                <a:spcPts val="0"/>
              </a:spcAft>
              <a:buNone/>
            </a:pPr>
            <a:r>
              <a:rPr lang="en-US" sz="1800" dirty="0">
                <a:solidFill>
                  <a:schemeClr val="dk1"/>
                </a:solidFill>
              </a:rPr>
              <a:t>	Statewide Writing Assessment</a:t>
            </a:r>
            <a:endParaRPr sz="1800" dirty="0">
              <a:solidFill>
                <a:schemeClr val="dk1"/>
              </a:solidFill>
            </a:endParaRPr>
          </a:p>
          <a:p>
            <a:pPr marL="0" marR="0" lvl="0" indent="0" algn="l" rtl="0">
              <a:spcBef>
                <a:spcPts val="0"/>
              </a:spcBef>
              <a:spcAft>
                <a:spcPts val="0"/>
              </a:spcAft>
              <a:buClr>
                <a:schemeClr val="dk1"/>
              </a:buClr>
              <a:buSzPts val="1600"/>
              <a:buFont typeface="Gill Sans"/>
              <a:buNone/>
            </a:pPr>
            <a:endParaRPr sz="1500" i="0" u="none" strike="noStrike" cap="none" dirty="0">
              <a:solidFill>
                <a:schemeClr val="dk1"/>
              </a:solidFill>
            </a:endParaRPr>
          </a:p>
          <a:p>
            <a:pPr marL="0" marR="0" lvl="0" indent="0" algn="l" rtl="0">
              <a:spcBef>
                <a:spcPts val="0"/>
              </a:spcBef>
              <a:spcAft>
                <a:spcPts val="0"/>
              </a:spcAft>
              <a:buClr>
                <a:schemeClr val="dk1"/>
              </a:buClr>
              <a:buSzPts val="1600"/>
              <a:buFont typeface="Arial"/>
              <a:buNone/>
            </a:pPr>
            <a:r>
              <a:rPr lang="en-US" sz="1800" i="0" u="none" strike="noStrike" cap="none" dirty="0">
                <a:solidFill>
                  <a:schemeClr val="dk1"/>
                </a:solidFill>
              </a:rPr>
              <a:t>K-5 Mat</a:t>
            </a:r>
            <a:r>
              <a:rPr lang="en-US" sz="1800" dirty="0">
                <a:solidFill>
                  <a:schemeClr val="dk1"/>
                </a:solidFill>
              </a:rPr>
              <a:t>h</a:t>
            </a:r>
            <a:endParaRPr sz="1800" dirty="0">
              <a:solidFill>
                <a:schemeClr val="dk1"/>
              </a:solidFill>
            </a:endParaRPr>
          </a:p>
          <a:p>
            <a:pPr marL="0" marR="0" lvl="0" indent="0" algn="l" rtl="0">
              <a:spcBef>
                <a:spcPts val="0"/>
              </a:spcBef>
              <a:spcAft>
                <a:spcPts val="0"/>
              </a:spcAft>
              <a:buClr>
                <a:schemeClr val="dk1"/>
              </a:buClr>
              <a:buSzPts val="1600"/>
              <a:buFont typeface="Arial"/>
              <a:buNone/>
            </a:pPr>
            <a:r>
              <a:rPr lang="en-US" sz="1800" dirty="0">
                <a:solidFill>
                  <a:schemeClr val="dk1"/>
                </a:solidFill>
              </a:rPr>
              <a:t>	FAST PM1, PM2, PM3</a:t>
            </a:r>
            <a:endParaRPr sz="1800" dirty="0">
              <a:solidFill>
                <a:schemeClr val="dk1"/>
              </a:solidFill>
            </a:endParaRPr>
          </a:p>
          <a:p>
            <a:pPr marL="0" marR="0" lvl="0" indent="457200" algn="l" rtl="0">
              <a:spcBef>
                <a:spcPts val="0"/>
              </a:spcBef>
              <a:spcAft>
                <a:spcPts val="0"/>
              </a:spcAft>
              <a:buClr>
                <a:schemeClr val="dk1"/>
              </a:buClr>
              <a:buSzPts val="1600"/>
              <a:buFont typeface="Arial"/>
              <a:buNone/>
            </a:pPr>
            <a:r>
              <a:rPr lang="en-US" sz="1800" i="0" u="none" strike="noStrike" cap="none" dirty="0">
                <a:solidFill>
                  <a:schemeClr val="dk1"/>
                </a:solidFill>
              </a:rPr>
              <a:t>Formative Assessment Options:  (Go Math Assessments)</a:t>
            </a:r>
            <a:endParaRPr sz="1800" i="0" u="none" strike="noStrike" cap="none" dirty="0">
              <a:solidFill>
                <a:schemeClr val="dk1"/>
              </a:solidFill>
            </a:endParaRPr>
          </a:p>
          <a:p>
            <a:pPr marL="0" marR="0" lvl="0" indent="0" algn="l" rtl="0">
              <a:spcBef>
                <a:spcPts val="0"/>
              </a:spcBef>
              <a:spcAft>
                <a:spcPts val="0"/>
              </a:spcAft>
              <a:buClr>
                <a:schemeClr val="dk1"/>
              </a:buClr>
              <a:buSzPts val="1600"/>
              <a:buFont typeface="Gill Sans"/>
              <a:buNone/>
            </a:pPr>
            <a:endParaRPr sz="1500" i="0" u="none" strike="noStrike" cap="none" dirty="0">
              <a:solidFill>
                <a:schemeClr val="dk1"/>
              </a:solidFill>
            </a:endParaRPr>
          </a:p>
          <a:p>
            <a:pPr marL="0" marR="0" lvl="0" indent="0" algn="l" rtl="0">
              <a:spcBef>
                <a:spcPts val="0"/>
              </a:spcBef>
              <a:spcAft>
                <a:spcPts val="0"/>
              </a:spcAft>
              <a:buClr>
                <a:schemeClr val="dk1"/>
              </a:buClr>
              <a:buSzPts val="1600"/>
              <a:buFont typeface="Arial"/>
              <a:buNone/>
            </a:pPr>
            <a:r>
              <a:rPr lang="en-US" sz="1800" i="0" u="none" strike="noStrike" cap="none" dirty="0">
                <a:solidFill>
                  <a:schemeClr val="dk1"/>
                </a:solidFill>
              </a:rPr>
              <a:t>3-5 Science </a:t>
            </a:r>
            <a:endParaRPr sz="1800" i="0" u="none" strike="noStrike" cap="none" dirty="0">
              <a:solidFill>
                <a:schemeClr val="dk1"/>
              </a:solidFill>
            </a:endParaRPr>
          </a:p>
          <a:p>
            <a:pPr marL="0" marR="0" lvl="0" indent="0" algn="l" rtl="0">
              <a:spcBef>
                <a:spcPts val="0"/>
              </a:spcBef>
              <a:spcAft>
                <a:spcPts val="0"/>
              </a:spcAft>
              <a:buClr>
                <a:schemeClr val="dk1"/>
              </a:buClr>
              <a:buSzPts val="1600"/>
              <a:buFont typeface="Arial"/>
              <a:buNone/>
            </a:pPr>
            <a:r>
              <a:rPr lang="en-US" sz="1800" dirty="0">
                <a:solidFill>
                  <a:schemeClr val="dk1"/>
                </a:solidFill>
              </a:rPr>
              <a:t>	Statewide Science Assessment (Grade 5 only)</a:t>
            </a:r>
            <a:endParaRPr sz="1800" dirty="0">
              <a:solidFill>
                <a:schemeClr val="dk1"/>
              </a:solidFill>
            </a:endParaRPr>
          </a:p>
          <a:p>
            <a:pPr marL="0" marR="0" lvl="0" indent="457200" algn="l" rtl="0">
              <a:spcBef>
                <a:spcPts val="0"/>
              </a:spcBef>
              <a:spcAft>
                <a:spcPts val="0"/>
              </a:spcAft>
              <a:buClr>
                <a:schemeClr val="dk1"/>
              </a:buClr>
              <a:buSzPts val="1600"/>
              <a:buFont typeface="Arial"/>
              <a:buNone/>
            </a:pPr>
            <a:r>
              <a:rPr lang="en-US" sz="1800" i="0" u="none" strike="noStrike" cap="none" dirty="0">
                <a:solidFill>
                  <a:schemeClr val="dk1"/>
                </a:solidFill>
              </a:rPr>
              <a:t>Formative Assessment Options:  (HMH Science Assessments)</a:t>
            </a:r>
            <a:endParaRPr sz="1800" i="0" u="none" strike="noStrike" cap="none" dirty="0">
              <a:solidFill>
                <a:schemeClr val="dk1"/>
              </a:solidFill>
            </a:endParaRPr>
          </a:p>
          <a:p>
            <a:pPr marL="0" marR="0" lvl="0" indent="0" algn="l" rtl="0">
              <a:spcBef>
                <a:spcPts val="0"/>
              </a:spcBef>
              <a:spcAft>
                <a:spcPts val="0"/>
              </a:spcAft>
              <a:buNone/>
            </a:pPr>
            <a:endParaRPr sz="1800" dirty="0">
              <a:solidFill>
                <a:schemeClr val="dk1"/>
              </a:solidFill>
            </a:endParaRPr>
          </a:p>
          <a:p>
            <a:pPr marL="171450" lvl="0" indent="-184150" algn="l" rtl="0">
              <a:spcBef>
                <a:spcPts val="0"/>
              </a:spcBef>
              <a:spcAft>
                <a:spcPts val="0"/>
              </a:spcAft>
              <a:buClr>
                <a:schemeClr val="lt1"/>
              </a:buClr>
              <a:buSzPts val="1800"/>
              <a:buChar char="•"/>
            </a:pPr>
            <a:r>
              <a:rPr lang="en-US" sz="1800" dirty="0">
                <a:solidFill>
                  <a:schemeClr val="dk1"/>
                </a:solidFill>
              </a:rPr>
              <a:t>Learn more about FAST: (</a:t>
            </a:r>
            <a:r>
              <a:rPr lang="en-US" sz="1800" u="sng" dirty="0">
                <a:solidFill>
                  <a:schemeClr val="accent5"/>
                </a:solidFill>
                <a:highlight>
                  <a:srgbClr val="FFFF00"/>
                </a:highlight>
                <a:hlinkClick r:id="rId3">
                  <a:extLst>
                    <a:ext uri="{A12FA001-AC4F-418D-AE19-62706E023703}">
                      <ahyp:hlinkClr xmlns:ahyp="http://schemas.microsoft.com/office/drawing/2018/hyperlinkcolor" val="tx"/>
                    </a:ext>
                  </a:extLst>
                </a:hlinkClick>
              </a:rPr>
              <a:t>https://www.fldoe.org/accountability/assessments/k-12-student-assessment/best/</a:t>
            </a:r>
            <a:endParaRPr sz="1800" dirty="0">
              <a:solidFill>
                <a:schemeClr val="dk1"/>
              </a:solidFill>
              <a:highlight>
                <a:srgbClr val="FFFF00"/>
              </a:highlight>
            </a:endParaRPr>
          </a:p>
          <a:p>
            <a:pPr marL="171450" lvl="0" indent="-184150" algn="l" rtl="0">
              <a:spcBef>
                <a:spcPts val="0"/>
              </a:spcBef>
              <a:spcAft>
                <a:spcPts val="0"/>
              </a:spcAft>
              <a:buClr>
                <a:schemeClr val="lt1"/>
              </a:buClr>
              <a:buSzPts val="1800"/>
              <a:buChar char="•"/>
            </a:pPr>
            <a:endParaRPr sz="1800" dirty="0">
              <a:solidFill>
                <a:schemeClr val="dk1"/>
              </a:solidFill>
            </a:endParaRPr>
          </a:p>
          <a:p>
            <a:pPr marL="0" marR="0" lvl="0" indent="0" algn="ctr" rtl="0">
              <a:spcBef>
                <a:spcPts val="0"/>
              </a:spcBef>
              <a:spcAft>
                <a:spcPts val="0"/>
              </a:spcAft>
              <a:buNone/>
            </a:pPr>
            <a:r>
              <a:rPr lang="en-US" sz="1800" u="sng" dirty="0">
                <a:solidFill>
                  <a:schemeClr val="hlink"/>
                </a:solidFill>
                <a:hlinkClick r:id="rId4"/>
              </a:rPr>
              <a:t>2025-2026 Statewide Assessment Schedule</a:t>
            </a:r>
            <a:endParaRPr sz="1800" dirty="0">
              <a:solidFill>
                <a:schemeClr val="dk1"/>
              </a:solidFill>
            </a:endParaRPr>
          </a:p>
        </p:txBody>
      </p:sp>
      <p:sp>
        <p:nvSpPr>
          <p:cNvPr id="130" name="Google Shape;130;p23"/>
          <p:cNvSpPr txBox="1"/>
          <p:nvPr/>
        </p:nvSpPr>
        <p:spPr>
          <a:xfrm>
            <a:off x="0" y="196775"/>
            <a:ext cx="884400" cy="10020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5900" b="1">
                <a:solidFill>
                  <a:schemeClr val="dk1"/>
                </a:solidFill>
              </a:rPr>
              <a:t>📈</a:t>
            </a:r>
            <a:endParaRPr sz="33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a:spLocks noGrp="1"/>
          </p:cNvSpPr>
          <p:nvPr>
            <p:ph type="title" idx="4294967295"/>
          </p:nvPr>
        </p:nvSpPr>
        <p:spPr>
          <a:xfrm>
            <a:off x="145300" y="0"/>
            <a:ext cx="8998800" cy="10527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1400"/>
              </a:spcBef>
              <a:spcAft>
                <a:spcPts val="400"/>
              </a:spcAft>
              <a:buClr>
                <a:schemeClr val="dk1"/>
              </a:buClr>
              <a:buSzPts val="1100"/>
              <a:buFont typeface="Arial"/>
              <a:buNone/>
            </a:pPr>
            <a:r>
              <a:rPr lang="en-US" sz="4800" b="1"/>
              <a:t>🏫 Working Together</a:t>
            </a:r>
            <a:endParaRPr sz="4800" b="1">
              <a:solidFill>
                <a:schemeClr val="lt1"/>
              </a:solidFill>
            </a:endParaRPr>
          </a:p>
        </p:txBody>
      </p:sp>
      <p:sp>
        <p:nvSpPr>
          <p:cNvPr id="137" name="Google Shape;137;p24"/>
          <p:cNvSpPr txBox="1"/>
          <p:nvPr/>
        </p:nvSpPr>
        <p:spPr>
          <a:xfrm>
            <a:off x="60000" y="1052700"/>
            <a:ext cx="8998800" cy="5805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800">
                <a:solidFill>
                  <a:schemeClr val="dk1"/>
                </a:solidFill>
              </a:rPr>
              <a:t>ESSA (Every Student Succeeds Act) requires that all Title I schools partner with families to support student learning.</a:t>
            </a:r>
            <a:endParaRPr sz="1800">
              <a:solidFill>
                <a:schemeClr val="dk1"/>
              </a:solidFill>
            </a:endParaRPr>
          </a:p>
          <a:p>
            <a:pPr marL="0" lvl="0" indent="0" algn="l" rtl="0">
              <a:lnSpc>
                <a:spcPct val="100000"/>
              </a:lnSpc>
              <a:spcBef>
                <a:spcPts val="1200"/>
              </a:spcBef>
              <a:spcAft>
                <a:spcPts val="0"/>
              </a:spcAft>
              <a:buClr>
                <a:schemeClr val="dk1"/>
              </a:buClr>
              <a:buSzPts val="1100"/>
              <a:buFont typeface="Arial"/>
              <a:buNone/>
            </a:pPr>
            <a:r>
              <a:rPr lang="en-US" sz="1800">
                <a:solidFill>
                  <a:schemeClr val="dk1"/>
                </a:solidFill>
              </a:rPr>
              <a:t>📘 </a:t>
            </a:r>
            <a:r>
              <a:rPr lang="en-US" sz="1800" b="1">
                <a:solidFill>
                  <a:schemeClr val="dk1"/>
                </a:solidFill>
              </a:rPr>
              <a:t>Here’s how we work together:</a:t>
            </a:r>
            <a:endParaRPr sz="1800" b="1">
              <a:solidFill>
                <a:schemeClr val="dk1"/>
              </a:solidFill>
            </a:endParaRPr>
          </a:p>
          <a:p>
            <a:pPr marL="0" lvl="0" indent="0" algn="l" rtl="0">
              <a:lnSpc>
                <a:spcPct val="100000"/>
              </a:lnSpc>
              <a:spcBef>
                <a:spcPts val="1200"/>
              </a:spcBef>
              <a:spcAft>
                <a:spcPts val="0"/>
              </a:spcAft>
              <a:buClr>
                <a:schemeClr val="dk1"/>
              </a:buClr>
              <a:buSzPts val="1100"/>
              <a:buFont typeface="Arial"/>
              <a:buNone/>
            </a:pPr>
            <a:r>
              <a:rPr lang="en-US" sz="1800">
                <a:solidFill>
                  <a:schemeClr val="dk1"/>
                </a:solidFill>
              </a:rPr>
              <a:t>You'll find the following in your Back-to-School Information Packet:</a:t>
            </a:r>
            <a:endParaRPr sz="1800">
              <a:solidFill>
                <a:schemeClr val="dk1"/>
              </a:solidFill>
            </a:endParaRPr>
          </a:p>
          <a:p>
            <a:pPr marL="457200" lvl="0" indent="-342900" algn="l" rtl="0">
              <a:lnSpc>
                <a:spcPct val="100000"/>
              </a:lnSpc>
              <a:spcBef>
                <a:spcPts val="1200"/>
              </a:spcBef>
              <a:spcAft>
                <a:spcPts val="0"/>
              </a:spcAft>
              <a:buClr>
                <a:schemeClr val="dk1"/>
              </a:buClr>
              <a:buSzPts val="1800"/>
              <a:buChar char="●"/>
            </a:pPr>
            <a:r>
              <a:rPr lang="en-US" sz="1800">
                <a:solidFill>
                  <a:schemeClr val="dk1"/>
                </a:solidFill>
              </a:rPr>
              <a:t>District Parent &amp; Family Engagement Plan (DPFEP)</a:t>
            </a:r>
            <a:endParaRPr sz="1800">
              <a:solidFill>
                <a:schemeClr val="dk1"/>
              </a:solidFill>
            </a:endParaRPr>
          </a:p>
          <a:p>
            <a:pPr marL="457200" lvl="0" indent="-342900" algn="l" rtl="0">
              <a:lnSpc>
                <a:spcPct val="100000"/>
              </a:lnSpc>
              <a:spcBef>
                <a:spcPts val="0"/>
              </a:spcBef>
              <a:spcAft>
                <a:spcPts val="0"/>
              </a:spcAft>
              <a:buClr>
                <a:schemeClr val="dk1"/>
              </a:buClr>
              <a:buSzPts val="1800"/>
              <a:buChar char="●"/>
            </a:pPr>
            <a:r>
              <a:rPr lang="en-US" sz="1800">
                <a:solidFill>
                  <a:schemeClr val="dk1"/>
                </a:solidFill>
              </a:rPr>
              <a:t>School Parent &amp; Family Engagement Plan (PFEP)</a:t>
            </a:r>
            <a:endParaRPr sz="1800">
              <a:solidFill>
                <a:schemeClr val="dk1"/>
              </a:solidFill>
            </a:endParaRPr>
          </a:p>
          <a:p>
            <a:pPr marL="457200" lvl="0" indent="-342900" algn="l" rtl="0">
              <a:lnSpc>
                <a:spcPct val="100000"/>
              </a:lnSpc>
              <a:spcBef>
                <a:spcPts val="0"/>
              </a:spcBef>
              <a:spcAft>
                <a:spcPts val="0"/>
              </a:spcAft>
              <a:buClr>
                <a:schemeClr val="dk1"/>
              </a:buClr>
              <a:buSzPts val="1800"/>
              <a:buChar char="●"/>
            </a:pPr>
            <a:r>
              <a:rPr lang="en-US" sz="1800">
                <a:solidFill>
                  <a:schemeClr val="dk1"/>
                </a:solidFill>
              </a:rPr>
              <a:t>Home-School Compact (HSC)</a:t>
            </a:r>
            <a:br>
              <a:rPr lang="en-US" sz="1800">
                <a:solidFill>
                  <a:schemeClr val="dk1"/>
                </a:solidFill>
              </a:rPr>
            </a:br>
            <a:r>
              <a:rPr lang="en-US" sz="1800">
                <a:solidFill>
                  <a:schemeClr val="dk1"/>
                </a:solidFill>
              </a:rPr>
              <a:t> </a:t>
            </a:r>
            <a:r>
              <a:rPr lang="en-US" sz="1800" i="1">
                <a:solidFill>
                  <a:schemeClr val="dk1"/>
                </a:solidFill>
              </a:rPr>
              <a:t>(Discussed during classroom visits and Parent-Teacher Conferences)</a:t>
            </a:r>
            <a:endParaRPr sz="1800" i="1">
              <a:solidFill>
                <a:schemeClr val="dk1"/>
              </a:solidFill>
            </a:endParaRPr>
          </a:p>
          <a:p>
            <a:pPr marL="457200" lvl="0" indent="-342900" algn="l" rtl="0">
              <a:lnSpc>
                <a:spcPct val="100000"/>
              </a:lnSpc>
              <a:spcBef>
                <a:spcPts val="0"/>
              </a:spcBef>
              <a:spcAft>
                <a:spcPts val="0"/>
              </a:spcAft>
              <a:buClr>
                <a:schemeClr val="dk1"/>
              </a:buClr>
              <a:buSzPts val="1800"/>
              <a:buChar char="●"/>
            </a:pPr>
            <a:r>
              <a:rPr lang="en-US" sz="1800">
                <a:solidFill>
                  <a:schemeClr val="dk1"/>
                </a:solidFill>
              </a:rPr>
              <a:t>School Improvement Plan (SIP), which includes the:</a:t>
            </a:r>
            <a:br>
              <a:rPr lang="en-US" sz="1800">
                <a:solidFill>
                  <a:schemeClr val="dk1"/>
                </a:solidFill>
              </a:rPr>
            </a:br>
            <a:r>
              <a:rPr lang="en-US" sz="1800">
                <a:solidFill>
                  <a:schemeClr val="dk1"/>
                </a:solidFill>
              </a:rPr>
              <a:t> ▪️ Title I Schoolwide Plan</a:t>
            </a:r>
            <a:br>
              <a:rPr lang="en-US" sz="1800">
                <a:solidFill>
                  <a:schemeClr val="dk1"/>
                </a:solidFill>
              </a:rPr>
            </a:br>
            <a:endParaRPr sz="1800">
              <a:solidFill>
                <a:schemeClr val="dk1"/>
              </a:solidFill>
            </a:endParaRPr>
          </a:p>
          <a:p>
            <a:pPr marL="0" lvl="0" indent="0" algn="l" rtl="0">
              <a:lnSpc>
                <a:spcPct val="100000"/>
              </a:lnSpc>
              <a:spcBef>
                <a:spcPts val="1200"/>
              </a:spcBef>
              <a:spcAft>
                <a:spcPts val="0"/>
              </a:spcAft>
              <a:buNone/>
            </a:pPr>
            <a:r>
              <a:rPr lang="en-US" sz="1800">
                <a:solidFill>
                  <a:schemeClr val="dk1"/>
                </a:solidFill>
              </a:rPr>
              <a:t>📂 Where to Find This Information:</a:t>
            </a:r>
            <a:endParaRPr sz="1800">
              <a:solidFill>
                <a:schemeClr val="dk1"/>
              </a:solidFill>
            </a:endParaRPr>
          </a:p>
          <a:p>
            <a:pPr marL="457200" lvl="0" indent="-342900" algn="l" rtl="0">
              <a:lnSpc>
                <a:spcPct val="100000"/>
              </a:lnSpc>
              <a:spcBef>
                <a:spcPts val="1200"/>
              </a:spcBef>
              <a:spcAft>
                <a:spcPts val="0"/>
              </a:spcAft>
              <a:buClr>
                <a:schemeClr val="dk1"/>
              </a:buClr>
              <a:buSzPts val="1800"/>
              <a:buChar char="●"/>
            </a:pPr>
            <a:r>
              <a:rPr lang="en-US" sz="1800">
                <a:solidFill>
                  <a:schemeClr val="dk1"/>
                </a:solidFill>
              </a:rPr>
              <a:t>Sent home with your child at the start of the school year</a:t>
            </a:r>
            <a:endParaRPr sz="1800">
              <a:solidFill>
                <a:schemeClr val="dk1"/>
              </a:solidFill>
            </a:endParaRPr>
          </a:p>
          <a:p>
            <a:pPr marL="457200" lvl="0" indent="-342900" algn="l" rtl="0">
              <a:lnSpc>
                <a:spcPct val="100000"/>
              </a:lnSpc>
              <a:spcBef>
                <a:spcPts val="0"/>
              </a:spcBef>
              <a:spcAft>
                <a:spcPts val="0"/>
              </a:spcAft>
              <a:buClr>
                <a:schemeClr val="dk1"/>
              </a:buClr>
              <a:buSzPts val="1800"/>
              <a:buChar char="●"/>
            </a:pPr>
            <a:r>
              <a:rPr lang="en-US" sz="1800">
                <a:solidFill>
                  <a:schemeClr val="dk1"/>
                </a:solidFill>
              </a:rPr>
              <a:t>Available in the Parent &amp; Family Resource Area (Notebook)</a:t>
            </a:r>
            <a:endParaRPr sz="1800">
              <a:solidFill>
                <a:schemeClr val="dk1"/>
              </a:solidFill>
            </a:endParaRPr>
          </a:p>
          <a:p>
            <a:pPr marL="457200" lvl="0" indent="-342900" algn="l" rtl="0">
              <a:lnSpc>
                <a:spcPct val="100000"/>
              </a:lnSpc>
              <a:spcBef>
                <a:spcPts val="0"/>
              </a:spcBef>
              <a:spcAft>
                <a:spcPts val="0"/>
              </a:spcAft>
              <a:buClr>
                <a:schemeClr val="dk1"/>
              </a:buClr>
              <a:buSzPts val="1800"/>
              <a:buChar char="●"/>
            </a:pPr>
            <a:r>
              <a:rPr lang="en-US" sz="1800">
                <a:solidFill>
                  <a:schemeClr val="dk1"/>
                </a:solidFill>
              </a:rPr>
              <a:t>Posted on the school’s website</a:t>
            </a:r>
            <a:br>
              <a:rPr lang="en-US" sz="1800" b="1">
                <a:solidFill>
                  <a:schemeClr val="dk1"/>
                </a:solidFill>
              </a:rPr>
            </a:br>
            <a:endParaRPr sz="1800" b="1">
              <a:solidFill>
                <a:schemeClr val="dk1"/>
              </a:solidFill>
            </a:endParaRPr>
          </a:p>
          <a:p>
            <a:pPr marL="0" lvl="0" indent="0" algn="l" rtl="0">
              <a:lnSpc>
                <a:spcPct val="100000"/>
              </a:lnSpc>
              <a:spcBef>
                <a:spcPts val="0"/>
              </a:spcBef>
              <a:spcAft>
                <a:spcPts val="0"/>
              </a:spcAft>
              <a:buNone/>
            </a:pPr>
            <a:r>
              <a:rPr lang="en-US" sz="1800">
                <a:solidFill>
                  <a:schemeClr val="dk1"/>
                </a:solidFill>
              </a:rPr>
              <a:t>🤝 These documents help us stay connected and focused on your child’s success!</a:t>
            </a:r>
            <a:endParaRPr sz="1800">
              <a:solidFill>
                <a:schemeClr val="dk1"/>
              </a:solidFill>
            </a:endParaRPr>
          </a:p>
          <a:p>
            <a:pPr marL="301943" marR="0" lvl="1" indent="0" algn="l" rtl="0">
              <a:spcBef>
                <a:spcPts val="1200"/>
              </a:spcBef>
              <a:spcAft>
                <a:spcPts val="0"/>
              </a:spcAft>
              <a:buClr>
                <a:schemeClr val="dk2"/>
              </a:buClr>
              <a:buSzPts val="2000"/>
              <a:buFont typeface="Calibri"/>
              <a:buNone/>
            </a:pPr>
            <a:endParaRPr sz="2000">
              <a:solidFill>
                <a:schemeClr val="dk1"/>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5"/>
          <p:cNvSpPr txBox="1">
            <a:spLocks noGrp="1"/>
          </p:cNvSpPr>
          <p:nvPr>
            <p:ph type="title" idx="4294967295"/>
          </p:nvPr>
        </p:nvSpPr>
        <p:spPr>
          <a:xfrm>
            <a:off x="152400" y="0"/>
            <a:ext cx="8991600" cy="13716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Calibri"/>
              <a:buNone/>
            </a:pPr>
            <a:r>
              <a:rPr lang="en-US" sz="4800">
                <a:latin typeface="Calibri"/>
                <a:ea typeface="Calibri"/>
                <a:cs typeface="Calibri"/>
                <a:sym typeface="Calibri"/>
              </a:rPr>
              <a:t>🤝 </a:t>
            </a:r>
            <a:r>
              <a:rPr lang="en-US" sz="4800" b="1">
                <a:latin typeface="Calibri"/>
                <a:ea typeface="Calibri"/>
                <a:cs typeface="Calibri"/>
                <a:sym typeface="Calibri"/>
              </a:rPr>
              <a:t>PFE Plan Guidelines</a:t>
            </a:r>
            <a:endParaRPr sz="4800" b="1">
              <a:solidFill>
                <a:schemeClr val="dk1"/>
              </a:solidFill>
              <a:latin typeface="Calibri"/>
              <a:ea typeface="Calibri"/>
              <a:cs typeface="Calibri"/>
              <a:sym typeface="Calibri"/>
            </a:endParaRPr>
          </a:p>
        </p:txBody>
      </p:sp>
      <p:sp>
        <p:nvSpPr>
          <p:cNvPr id="144" name="Google Shape;144;p25"/>
          <p:cNvSpPr txBox="1"/>
          <p:nvPr/>
        </p:nvSpPr>
        <p:spPr>
          <a:xfrm>
            <a:off x="228600" y="1371600"/>
            <a:ext cx="8763000" cy="54864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800" dirty="0">
                <a:solidFill>
                  <a:schemeClr val="dk1"/>
                </a:solidFill>
              </a:rPr>
              <a:t>As a parent or family member, you play a vital role in your child’s success. To help you stay actively involved, we will:</a:t>
            </a:r>
            <a:endParaRPr sz="1800" dirty="0">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sz="1800" dirty="0">
                <a:solidFill>
                  <a:schemeClr val="dk1"/>
                </a:solidFill>
              </a:rPr>
              <a:t>Host this Annual Meeting to share important information about the Title I program and your rights.</a:t>
            </a: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Provide timely updates about Parent &amp; Family Engagement activities and trainings.</a:t>
            </a: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Help you understand academic standards, assessments, and how to track and support your child’s progress.</a:t>
            </a: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Provide materials and training so you can work with your child to boost their learning.</a:t>
            </a: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Share information on how to find the Title I Complaint Procedures if you ever need them.</a:t>
            </a:r>
            <a:endParaRPr sz="1800" dirty="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idx="4294967295"/>
          </p:nvPr>
        </p:nvSpPr>
        <p:spPr>
          <a:xfrm>
            <a:off x="0" y="0"/>
            <a:ext cx="9144000" cy="11535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1400"/>
              </a:spcBef>
              <a:spcAft>
                <a:spcPts val="400"/>
              </a:spcAft>
              <a:buClr>
                <a:schemeClr val="dk1"/>
              </a:buClr>
              <a:buSzPts val="1100"/>
              <a:buFont typeface="Arial"/>
              <a:buNone/>
            </a:pPr>
            <a:r>
              <a:rPr lang="en-US" sz="4800" b="1"/>
              <a:t>     Your Involvement is Key!</a:t>
            </a:r>
            <a:endParaRPr sz="4800" b="1">
              <a:solidFill>
                <a:schemeClr val="dk1"/>
              </a:solidFill>
            </a:endParaRPr>
          </a:p>
        </p:txBody>
      </p:sp>
      <p:sp>
        <p:nvSpPr>
          <p:cNvPr id="151" name="Google Shape;151;p26"/>
          <p:cNvSpPr txBox="1"/>
          <p:nvPr/>
        </p:nvSpPr>
        <p:spPr>
          <a:xfrm>
            <a:off x="342900" y="1462275"/>
            <a:ext cx="8458200" cy="5290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sz="1800">
                <a:solidFill>
                  <a:schemeClr val="dk1"/>
                </a:solidFill>
              </a:rPr>
              <a:t>You are your child’s first and most important teacher.  Your support makes a big difference!</a:t>
            </a:r>
            <a:endParaRPr sz="180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1800">
                <a:solidFill>
                  <a:schemeClr val="dk1"/>
                </a:solidFill>
              </a:rPr>
              <a:t>Here’s how you can help:</a:t>
            </a:r>
            <a:endParaRPr sz="1800">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sz="1800">
                <a:solidFill>
                  <a:schemeClr val="dk1"/>
                </a:solidFill>
              </a:rPr>
              <a:t>💬 Share what you know about your child with their teacher</a:t>
            </a:r>
            <a:br>
              <a:rPr lang="en-US" sz="1800">
                <a:solidFill>
                  <a:schemeClr val="dk1"/>
                </a:solidFill>
              </a:rPr>
            </a:br>
            <a:endParaRPr sz="180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a:solidFill>
                  <a:schemeClr val="dk1"/>
                </a:solidFill>
              </a:rPr>
              <a:t>📊 Ask to see test results</a:t>
            </a:r>
            <a:br>
              <a:rPr lang="en-US" sz="1800">
                <a:solidFill>
                  <a:schemeClr val="dk1"/>
                </a:solidFill>
              </a:rPr>
            </a:br>
            <a:endParaRPr sz="180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a:solidFill>
                  <a:schemeClr val="dk1"/>
                </a:solidFill>
              </a:rPr>
              <a:t>🤝 Talk with teachers about how to help at home</a:t>
            </a:r>
            <a:br>
              <a:rPr lang="en-US" sz="1800">
                <a:solidFill>
                  <a:schemeClr val="dk1"/>
                </a:solidFill>
              </a:rPr>
            </a:br>
            <a:endParaRPr sz="180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a:solidFill>
                  <a:schemeClr val="dk1"/>
                </a:solidFill>
              </a:rPr>
              <a:t>🎯 Know what your child is expected to learn this year</a:t>
            </a:r>
            <a:br>
              <a:rPr lang="en-US" sz="1800">
                <a:solidFill>
                  <a:schemeClr val="dk1"/>
                </a:solidFill>
              </a:rPr>
            </a:br>
            <a:endParaRPr sz="1800">
              <a:solidFill>
                <a:schemeClr val="dk1"/>
              </a:solidFill>
            </a:endParaRPr>
          </a:p>
          <a:p>
            <a:pPr marL="0" lvl="0" indent="0" algn="l" rtl="0">
              <a:lnSpc>
                <a:spcPct val="115000"/>
              </a:lnSpc>
              <a:spcBef>
                <a:spcPts val="1200"/>
              </a:spcBef>
              <a:spcAft>
                <a:spcPts val="0"/>
              </a:spcAft>
              <a:buNone/>
            </a:pPr>
            <a:endParaRPr sz="1800">
              <a:solidFill>
                <a:schemeClr val="dk1"/>
              </a:solidFill>
            </a:endParaRPr>
          </a:p>
          <a:p>
            <a:pPr marL="0" lvl="0" indent="0" algn="l" rtl="0">
              <a:lnSpc>
                <a:spcPct val="115000"/>
              </a:lnSpc>
              <a:spcBef>
                <a:spcPts val="1200"/>
              </a:spcBef>
              <a:spcAft>
                <a:spcPts val="0"/>
              </a:spcAft>
              <a:buNone/>
            </a:pPr>
            <a:endParaRPr sz="1800">
              <a:solidFill>
                <a:schemeClr val="dk1"/>
              </a:solidFill>
            </a:endParaRPr>
          </a:p>
          <a:p>
            <a:pPr marL="0" lvl="0" indent="0" algn="ctr" rtl="0">
              <a:lnSpc>
                <a:spcPct val="115000"/>
              </a:lnSpc>
              <a:spcBef>
                <a:spcPts val="1200"/>
              </a:spcBef>
              <a:spcAft>
                <a:spcPts val="0"/>
              </a:spcAft>
              <a:buClr>
                <a:schemeClr val="dk1"/>
              </a:buClr>
              <a:buSzPts val="1100"/>
              <a:buFont typeface="Arial"/>
              <a:buNone/>
            </a:pPr>
            <a:r>
              <a:rPr lang="en-US" sz="1100" b="1">
                <a:solidFill>
                  <a:schemeClr val="dk1"/>
                </a:solidFill>
              </a:rPr>
              <a:t> </a:t>
            </a:r>
            <a:r>
              <a:rPr lang="en-US" sz="1800" b="1">
                <a:solidFill>
                  <a:schemeClr val="dk1"/>
                </a:solidFill>
              </a:rPr>
              <a:t>When families and schools work together, students thrive!</a:t>
            </a:r>
            <a:endParaRPr sz="1800">
              <a:solidFill>
                <a:schemeClr val="dk1"/>
              </a:solidFill>
            </a:endParaRPr>
          </a:p>
          <a:p>
            <a:pPr marL="0" marR="0" lvl="0" indent="0" algn="l" rtl="0">
              <a:spcBef>
                <a:spcPts val="1200"/>
              </a:spcBef>
              <a:spcAft>
                <a:spcPts val="0"/>
              </a:spcAft>
              <a:buNone/>
            </a:pPr>
            <a:endParaRPr sz="2300">
              <a:solidFill>
                <a:schemeClr val="dk1"/>
              </a:solidFill>
              <a:latin typeface="Calibri"/>
              <a:ea typeface="Calibri"/>
              <a:cs typeface="Calibri"/>
              <a:sym typeface="Calibri"/>
            </a:endParaRPr>
          </a:p>
          <a:p>
            <a:pPr marL="742950" marR="0" lvl="1" indent="-285750" algn="just" rtl="0">
              <a:lnSpc>
                <a:spcPct val="90000"/>
              </a:lnSpc>
              <a:spcBef>
                <a:spcPts val="480"/>
              </a:spcBef>
              <a:spcAft>
                <a:spcPts val="0"/>
              </a:spcAft>
              <a:buClr>
                <a:srgbClr val="03042B"/>
              </a:buClr>
              <a:buSzPts val="2400"/>
              <a:buFont typeface="Trebuchet MS"/>
              <a:buNone/>
            </a:pPr>
            <a:endParaRPr sz="2500" i="0" u="none" strike="noStrike" cap="none">
              <a:solidFill>
                <a:srgbClr val="FF0000"/>
              </a:solidFill>
              <a:latin typeface="Calibri"/>
              <a:ea typeface="Calibri"/>
              <a:cs typeface="Calibri"/>
              <a:sym typeface="Calibri"/>
            </a:endParaRPr>
          </a:p>
          <a:p>
            <a:pPr marL="742950" marR="0" lvl="1" indent="-133350" algn="just" rtl="0">
              <a:lnSpc>
                <a:spcPct val="90000"/>
              </a:lnSpc>
              <a:spcBef>
                <a:spcPts val="480"/>
              </a:spcBef>
              <a:spcAft>
                <a:spcPts val="0"/>
              </a:spcAft>
              <a:buClr>
                <a:srgbClr val="03042B"/>
              </a:buClr>
              <a:buSzPts val="2400"/>
              <a:buFont typeface="Noto Sans Symbols"/>
              <a:buNone/>
            </a:pPr>
            <a:endParaRPr sz="2400" b="0" i="0" u="none" strike="noStrike" cap="none">
              <a:solidFill>
                <a:srgbClr val="FF0000"/>
              </a:solidFill>
              <a:latin typeface="Arial"/>
              <a:ea typeface="Arial"/>
              <a:cs typeface="Arial"/>
              <a:sym typeface="Arial"/>
            </a:endParaRPr>
          </a:p>
        </p:txBody>
      </p:sp>
      <p:pic>
        <p:nvPicPr>
          <p:cNvPr id="152" name="Google Shape;152;p26"/>
          <p:cNvPicPr preferRelativeResize="0"/>
          <p:nvPr/>
        </p:nvPicPr>
        <p:blipFill>
          <a:blip r:embed="rId3">
            <a:alphaModFix/>
          </a:blip>
          <a:stretch>
            <a:fillRect/>
          </a:stretch>
        </p:blipFill>
        <p:spPr>
          <a:xfrm rot="389794">
            <a:off x="66150" y="112233"/>
            <a:ext cx="726317" cy="72631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title" idx="4294967295"/>
          </p:nvPr>
        </p:nvSpPr>
        <p:spPr>
          <a:xfrm>
            <a:off x="304800" y="0"/>
            <a:ext cx="8839200" cy="9591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1400"/>
              </a:spcBef>
              <a:spcAft>
                <a:spcPts val="400"/>
              </a:spcAft>
              <a:buClr>
                <a:schemeClr val="dk1"/>
              </a:buClr>
              <a:buSzPts val="1100"/>
              <a:buFont typeface="Arial"/>
              <a:buNone/>
            </a:pPr>
            <a:r>
              <a:rPr lang="en-US" sz="4800" b="1"/>
              <a:t>👪 Parents’ Right to Know</a:t>
            </a:r>
            <a:endParaRPr sz="4800" b="1">
              <a:solidFill>
                <a:schemeClr val="dk1"/>
              </a:solidFill>
              <a:latin typeface="Calibri"/>
              <a:ea typeface="Calibri"/>
              <a:cs typeface="Calibri"/>
              <a:sym typeface="Calibri"/>
            </a:endParaRPr>
          </a:p>
        </p:txBody>
      </p:sp>
      <p:sp>
        <p:nvSpPr>
          <p:cNvPr id="158" name="Google Shape;158;p27"/>
          <p:cNvSpPr txBox="1"/>
          <p:nvPr/>
        </p:nvSpPr>
        <p:spPr>
          <a:xfrm>
            <a:off x="266550" y="1095900"/>
            <a:ext cx="8610900" cy="55857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sz="1800">
                <a:solidFill>
                  <a:schemeClr val="dk1"/>
                </a:solidFill>
              </a:rPr>
              <a:t>As a parent or guardian, you have the right to:</a:t>
            </a:r>
            <a:endParaRPr sz="1800">
              <a:solidFill>
                <a:schemeClr val="dk1"/>
              </a:solidFill>
            </a:endParaRPr>
          </a:p>
          <a:p>
            <a:pPr marL="0" lvl="0" indent="0" algn="l" rtl="0">
              <a:lnSpc>
                <a:spcPct val="150000"/>
              </a:lnSpc>
              <a:spcBef>
                <a:spcPts val="1200"/>
              </a:spcBef>
              <a:spcAft>
                <a:spcPts val="1200"/>
              </a:spcAft>
              <a:buNone/>
            </a:pPr>
            <a:r>
              <a:rPr lang="en-US" sz="1800">
                <a:solidFill>
                  <a:schemeClr val="dk1"/>
                </a:solidFill>
              </a:rPr>
              <a:t>✅ Be involved in your child’s education and request regular meetings to share your opinions or concerns</a:t>
            </a:r>
            <a:br>
              <a:rPr lang="en-US" sz="1800">
                <a:solidFill>
                  <a:schemeClr val="dk1"/>
                </a:solidFill>
              </a:rPr>
            </a:br>
            <a:r>
              <a:rPr lang="en-US" sz="1800">
                <a:solidFill>
                  <a:schemeClr val="dk1"/>
                </a:solidFill>
              </a:rPr>
              <a:t>✅ Receive information about your child’s achievement levels on state assessments in:</a:t>
            </a:r>
            <a:br>
              <a:rPr lang="en-US" sz="1800">
                <a:solidFill>
                  <a:schemeClr val="dk1"/>
                </a:solidFill>
              </a:rPr>
            </a:br>
            <a:r>
              <a:rPr lang="en-US" sz="1800">
                <a:solidFill>
                  <a:schemeClr val="dk1"/>
                </a:solidFill>
              </a:rPr>
              <a:t> ▪️ Reading/Language Arts</a:t>
            </a:r>
            <a:br>
              <a:rPr lang="en-US" sz="1800">
                <a:solidFill>
                  <a:schemeClr val="dk1"/>
                </a:solidFill>
              </a:rPr>
            </a:br>
            <a:r>
              <a:rPr lang="en-US" sz="1800">
                <a:solidFill>
                  <a:schemeClr val="dk1"/>
                </a:solidFill>
              </a:rPr>
              <a:t> ▪️ Writing</a:t>
            </a:r>
            <a:br>
              <a:rPr lang="en-US" sz="1800">
                <a:solidFill>
                  <a:schemeClr val="dk1"/>
                </a:solidFill>
              </a:rPr>
            </a:br>
            <a:r>
              <a:rPr lang="en-US" sz="1800">
                <a:solidFill>
                  <a:schemeClr val="dk1"/>
                </a:solidFill>
              </a:rPr>
              <a:t> ▪️ Mathematics</a:t>
            </a:r>
            <a:br>
              <a:rPr lang="en-US" sz="1800">
                <a:solidFill>
                  <a:schemeClr val="dk1"/>
                </a:solidFill>
              </a:rPr>
            </a:br>
            <a:r>
              <a:rPr lang="en-US" sz="1800">
                <a:solidFill>
                  <a:schemeClr val="dk1"/>
                </a:solidFill>
              </a:rPr>
              <a:t> ▪️ Science</a:t>
            </a:r>
            <a:br>
              <a:rPr lang="en-US" sz="1800">
                <a:solidFill>
                  <a:schemeClr val="dk1"/>
                </a:solidFill>
              </a:rPr>
            </a:br>
            <a:r>
              <a:rPr lang="en-US" sz="1800">
                <a:solidFill>
                  <a:schemeClr val="dk1"/>
                </a:solidFill>
              </a:rPr>
              <a:t>✅ Request and receive details about the qualifications of your child’s teacher</a:t>
            </a:r>
            <a:br>
              <a:rPr lang="en-US" sz="1800">
                <a:solidFill>
                  <a:schemeClr val="dk1"/>
                </a:solidFill>
              </a:rPr>
            </a:br>
            <a:r>
              <a:rPr lang="en-US" sz="1800">
                <a:solidFill>
                  <a:schemeClr val="dk1"/>
                </a:solidFill>
              </a:rPr>
              <a:t>✅ Be notified if your child is being taught by a non-certified teacher for 4 or more consecutive weeks</a:t>
            </a:r>
            <a:endParaRPr sz="1800">
              <a:solidFill>
                <a:schemeClr val="dk1"/>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p:nvPr/>
        </p:nvSpPr>
        <p:spPr>
          <a:xfrm>
            <a:off x="358525" y="1321575"/>
            <a:ext cx="8518800" cy="4679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800" dirty="0">
                <a:solidFill>
                  <a:schemeClr val="dk1"/>
                </a:solidFill>
              </a:rPr>
              <a:t>We have a dedicated space just for parents and families to access helpful materials. Please contact Ms. Barnes to check items out. </a:t>
            </a:r>
            <a:endParaRPr sz="1800" dirty="0">
              <a:solidFill>
                <a:schemeClr val="dk1"/>
              </a:solidFill>
            </a:endParaRPr>
          </a:p>
          <a:p>
            <a:pPr marL="457200" lvl="0" indent="-342900" algn="l" rtl="0">
              <a:lnSpc>
                <a:spcPct val="100000"/>
              </a:lnSpc>
              <a:spcBef>
                <a:spcPts val="1200"/>
              </a:spcBef>
              <a:spcAft>
                <a:spcPts val="0"/>
              </a:spcAft>
              <a:buClr>
                <a:schemeClr val="dk1"/>
              </a:buClr>
              <a:buSzPts val="1800"/>
              <a:buChar char="●"/>
            </a:pPr>
            <a:r>
              <a:rPr lang="en-US" sz="1800" dirty="0">
                <a:solidFill>
                  <a:schemeClr val="dk1"/>
                </a:solidFill>
              </a:rPr>
              <a:t>This area contains a variety of informational and academic resources you can take home and use with your child.</a:t>
            </a:r>
            <a:endParaRPr sz="1800" dirty="0">
              <a:solidFill>
                <a:schemeClr val="dk1"/>
              </a:solidFill>
            </a:endParaRPr>
          </a:p>
          <a:p>
            <a:pPr marL="457200" lvl="0" indent="-342900" algn="l" rtl="0">
              <a:lnSpc>
                <a:spcPct val="100000"/>
              </a:lnSpc>
              <a:spcBef>
                <a:spcPts val="1200"/>
              </a:spcBef>
              <a:spcAft>
                <a:spcPts val="0"/>
              </a:spcAft>
              <a:buClr>
                <a:schemeClr val="dk1"/>
              </a:buClr>
              <a:buSzPts val="1800"/>
              <a:buChar char="●"/>
            </a:pPr>
            <a:r>
              <a:rPr lang="en-US" sz="1800" dirty="0">
                <a:solidFill>
                  <a:schemeClr val="dk1"/>
                </a:solidFill>
              </a:rPr>
              <a:t>The Parent &amp; Family Resource Notebook</a:t>
            </a:r>
            <a:br>
              <a:rPr lang="en-US" sz="1800" dirty="0">
                <a:solidFill>
                  <a:schemeClr val="dk1"/>
                </a:solidFill>
              </a:rPr>
            </a:br>
            <a:endParaRPr sz="1800" dirty="0">
              <a:solidFill>
                <a:schemeClr val="dk1"/>
              </a:solidFill>
            </a:endParaRPr>
          </a:p>
          <a:p>
            <a:pPr marL="457200" lvl="0" indent="-342900" algn="l" rtl="0">
              <a:lnSpc>
                <a:spcPct val="100000"/>
              </a:lnSpc>
              <a:spcBef>
                <a:spcPts val="0"/>
              </a:spcBef>
              <a:spcAft>
                <a:spcPts val="0"/>
              </a:spcAft>
              <a:buSzPts val="1800"/>
              <a:buChar char="●"/>
            </a:pPr>
            <a:r>
              <a:rPr lang="en-US" sz="1800" dirty="0">
                <a:solidFill>
                  <a:schemeClr val="dk1"/>
                </a:solidFill>
              </a:rPr>
              <a:t>Our Parent &amp; Family Resource Area is located in the Title I Room at the Little School.</a:t>
            </a:r>
            <a:br>
              <a:rPr lang="en-US" sz="1800" dirty="0">
                <a:solidFill>
                  <a:schemeClr val="dk1"/>
                </a:solidFill>
              </a:rPr>
            </a:br>
            <a:endParaRPr sz="1800" dirty="0">
              <a:solidFill>
                <a:schemeClr val="dk1"/>
              </a:solidFill>
            </a:endParaRPr>
          </a:p>
          <a:p>
            <a:pPr marL="457200" lvl="0" indent="-342900" algn="l" rtl="0">
              <a:lnSpc>
                <a:spcPct val="100000"/>
              </a:lnSpc>
              <a:spcBef>
                <a:spcPts val="0"/>
              </a:spcBef>
              <a:spcAft>
                <a:spcPts val="0"/>
              </a:spcAft>
              <a:buClr>
                <a:schemeClr val="dk1"/>
              </a:buClr>
              <a:buSzPts val="1800"/>
              <a:buChar char="●"/>
            </a:pPr>
            <a:r>
              <a:rPr lang="en-US" sz="1800" dirty="0">
                <a:solidFill>
                  <a:schemeClr val="dk1"/>
                </a:solidFill>
              </a:rPr>
              <a:t>Some of the materials available for check-out include:</a:t>
            </a:r>
            <a:endParaRPr sz="1800" dirty="0">
              <a:solidFill>
                <a:schemeClr val="dk1"/>
              </a:solidFill>
            </a:endParaRPr>
          </a:p>
          <a:p>
            <a:pPr marL="1371600" lvl="1" indent="-342900" algn="l" rtl="0">
              <a:lnSpc>
                <a:spcPct val="100000"/>
              </a:lnSpc>
              <a:spcBef>
                <a:spcPts val="0"/>
              </a:spcBef>
              <a:spcAft>
                <a:spcPts val="0"/>
              </a:spcAft>
              <a:buClr>
                <a:schemeClr val="dk1"/>
              </a:buClr>
              <a:buSzPts val="1800"/>
              <a:buChar char="○"/>
            </a:pPr>
            <a:r>
              <a:rPr lang="en-US" sz="1800" dirty="0">
                <a:solidFill>
                  <a:schemeClr val="tx1"/>
                </a:solidFill>
              </a:rPr>
              <a:t>ELA and Math Board Games</a:t>
            </a:r>
          </a:p>
          <a:p>
            <a:pPr marL="1371600" lvl="1" indent="-342900" algn="l" rtl="0">
              <a:lnSpc>
                <a:spcPct val="100000"/>
              </a:lnSpc>
              <a:spcBef>
                <a:spcPts val="0"/>
              </a:spcBef>
              <a:spcAft>
                <a:spcPts val="0"/>
              </a:spcAft>
              <a:buClr>
                <a:schemeClr val="dk1"/>
              </a:buClr>
              <a:buSzPts val="1800"/>
              <a:buChar char="○"/>
            </a:pPr>
            <a:r>
              <a:rPr lang="en-US" sz="1800" dirty="0">
                <a:solidFill>
                  <a:schemeClr val="tx1"/>
                </a:solidFill>
              </a:rPr>
              <a:t>ELA and Math Flash Cards</a:t>
            </a:r>
          </a:p>
          <a:p>
            <a:pPr marL="742950" marR="0" lvl="1" indent="-285750" algn="just" rtl="0">
              <a:lnSpc>
                <a:spcPct val="90000"/>
              </a:lnSpc>
              <a:spcBef>
                <a:spcPts val="480"/>
              </a:spcBef>
              <a:spcAft>
                <a:spcPts val="0"/>
              </a:spcAft>
              <a:buClr>
                <a:srgbClr val="03042B"/>
              </a:buClr>
              <a:buSzPts val="2400"/>
              <a:buFont typeface="Trebuchet MS"/>
              <a:buNone/>
            </a:pPr>
            <a:endParaRPr sz="2500" i="0" u="none" strike="noStrike" cap="none" dirty="0">
              <a:solidFill>
                <a:srgbClr val="FF0000"/>
              </a:solidFill>
              <a:latin typeface="Calibri"/>
              <a:ea typeface="Calibri"/>
              <a:cs typeface="Calibri"/>
              <a:sym typeface="Calibri"/>
            </a:endParaRPr>
          </a:p>
          <a:p>
            <a:pPr marL="742950" marR="0" lvl="1" indent="-133350" algn="just" rtl="0">
              <a:lnSpc>
                <a:spcPct val="90000"/>
              </a:lnSpc>
              <a:spcBef>
                <a:spcPts val="480"/>
              </a:spcBef>
              <a:spcAft>
                <a:spcPts val="0"/>
              </a:spcAft>
              <a:buClr>
                <a:srgbClr val="03042B"/>
              </a:buClr>
              <a:buSzPts val="2400"/>
              <a:buFont typeface="Noto Sans Symbols"/>
              <a:buNone/>
            </a:pPr>
            <a:endParaRPr sz="2400" b="0" i="0" u="none" strike="noStrike" cap="none" dirty="0">
              <a:solidFill>
                <a:srgbClr val="FF0000"/>
              </a:solidFill>
              <a:latin typeface="Arial"/>
              <a:ea typeface="Arial"/>
              <a:cs typeface="Arial"/>
              <a:sym typeface="Arial"/>
            </a:endParaRPr>
          </a:p>
        </p:txBody>
      </p:sp>
      <p:sp>
        <p:nvSpPr>
          <p:cNvPr id="165" name="Google Shape;165;p28"/>
          <p:cNvSpPr txBox="1">
            <a:spLocks noGrp="1"/>
          </p:cNvSpPr>
          <p:nvPr>
            <p:ph type="title" idx="4294967295"/>
          </p:nvPr>
        </p:nvSpPr>
        <p:spPr>
          <a:xfrm>
            <a:off x="0" y="0"/>
            <a:ext cx="9144000" cy="10779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1400"/>
              </a:spcBef>
              <a:spcAft>
                <a:spcPts val="400"/>
              </a:spcAft>
              <a:buClr>
                <a:schemeClr val="dk1"/>
              </a:buClr>
              <a:buSzPts val="1100"/>
              <a:buFont typeface="Arial"/>
              <a:buNone/>
            </a:pPr>
            <a:r>
              <a:rPr lang="en-US" sz="4200" b="1"/>
              <a:t>📚 Parent &amp; Family Resource Area</a:t>
            </a:r>
            <a:endParaRPr sz="42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9"/>
          <p:cNvSpPr txBox="1">
            <a:spLocks noGrp="1"/>
          </p:cNvSpPr>
          <p:nvPr>
            <p:ph type="title" idx="4294967295"/>
          </p:nvPr>
        </p:nvSpPr>
        <p:spPr>
          <a:xfrm>
            <a:off x="0" y="0"/>
            <a:ext cx="9144000" cy="11433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800"/>
              <a:buFont typeface="Calibri"/>
              <a:buNone/>
            </a:pPr>
            <a:r>
              <a:rPr lang="en-US" sz="4800" b="1">
                <a:latin typeface="Calibri"/>
                <a:ea typeface="Calibri"/>
                <a:cs typeface="Calibri"/>
                <a:sym typeface="Calibri"/>
              </a:rPr>
              <a:t>📚Additional Information</a:t>
            </a:r>
            <a:endParaRPr sz="4800" b="1">
              <a:solidFill>
                <a:schemeClr val="dk1"/>
              </a:solidFill>
              <a:latin typeface="Calibri"/>
              <a:ea typeface="Calibri"/>
              <a:cs typeface="Calibri"/>
              <a:sym typeface="Calibri"/>
            </a:endParaRPr>
          </a:p>
        </p:txBody>
      </p:sp>
      <p:sp>
        <p:nvSpPr>
          <p:cNvPr id="172" name="Google Shape;172;p29"/>
          <p:cNvSpPr txBox="1">
            <a:spLocks noGrp="1"/>
          </p:cNvSpPr>
          <p:nvPr>
            <p:ph type="body" idx="4294967295"/>
          </p:nvPr>
        </p:nvSpPr>
        <p:spPr>
          <a:xfrm>
            <a:off x="196100" y="1452275"/>
            <a:ext cx="8610600" cy="43893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560"/>
              </a:spcBef>
              <a:spcAft>
                <a:spcPts val="0"/>
              </a:spcAft>
              <a:buNone/>
            </a:pPr>
            <a:r>
              <a:rPr lang="en-US" sz="3200"/>
              <a:t>Teachers will provide specific information on:</a:t>
            </a:r>
            <a:endParaRPr sz="2400"/>
          </a:p>
          <a:p>
            <a:pPr marL="0" lvl="0" indent="0" algn="l" rtl="0">
              <a:lnSpc>
                <a:spcPct val="80000"/>
              </a:lnSpc>
              <a:spcBef>
                <a:spcPts val="160"/>
              </a:spcBef>
              <a:spcAft>
                <a:spcPts val="0"/>
              </a:spcAft>
              <a:buNone/>
            </a:pPr>
            <a:endParaRPr sz="1200"/>
          </a:p>
          <a:p>
            <a:pPr marL="457200" lvl="0" indent="-419100" algn="l" rtl="0">
              <a:lnSpc>
                <a:spcPct val="80000"/>
              </a:lnSpc>
              <a:spcBef>
                <a:spcPts val="520"/>
              </a:spcBef>
              <a:spcAft>
                <a:spcPts val="0"/>
              </a:spcAft>
              <a:buSzPts val="3000"/>
              <a:buChar char="●"/>
            </a:pPr>
            <a:r>
              <a:rPr lang="en-US" sz="3000"/>
              <a:t>Florida Assessment of Student Thinking (FAST)</a:t>
            </a:r>
            <a:endParaRPr sz="2000"/>
          </a:p>
          <a:p>
            <a:pPr marL="457200" lvl="0" indent="-419100" algn="l" rtl="0">
              <a:lnSpc>
                <a:spcPct val="80000"/>
              </a:lnSpc>
              <a:spcBef>
                <a:spcPts val="0"/>
              </a:spcBef>
              <a:spcAft>
                <a:spcPts val="0"/>
              </a:spcAft>
              <a:buSzPts val="3000"/>
              <a:buChar char="●"/>
            </a:pPr>
            <a:r>
              <a:rPr lang="en-US" sz="3000"/>
              <a:t>Grade Level Expectations</a:t>
            </a:r>
            <a:endParaRPr sz="2000"/>
          </a:p>
          <a:p>
            <a:pPr marL="457200" lvl="0" indent="-419100" algn="l" rtl="0">
              <a:lnSpc>
                <a:spcPct val="80000"/>
              </a:lnSpc>
              <a:spcBef>
                <a:spcPts val="0"/>
              </a:spcBef>
              <a:spcAft>
                <a:spcPts val="0"/>
              </a:spcAft>
              <a:buSzPts val="3000"/>
              <a:buChar char="●"/>
            </a:pPr>
            <a:r>
              <a:rPr lang="en-US" sz="3000"/>
              <a:t>Grade Specific Curriculum</a:t>
            </a:r>
            <a:endParaRPr sz="2000"/>
          </a:p>
          <a:p>
            <a:pPr marL="457200" lvl="0" indent="-419100" algn="l" rtl="0">
              <a:lnSpc>
                <a:spcPct val="80000"/>
              </a:lnSpc>
              <a:spcBef>
                <a:spcPts val="0"/>
              </a:spcBef>
              <a:spcAft>
                <a:spcPts val="0"/>
              </a:spcAft>
              <a:buSzPts val="3000"/>
              <a:buChar char="●"/>
            </a:pPr>
            <a:r>
              <a:rPr lang="en-US" sz="3000"/>
              <a:t>Measuring Student Success</a:t>
            </a:r>
            <a:endParaRPr sz="2000"/>
          </a:p>
          <a:p>
            <a:pPr marL="457200" lvl="0" indent="-419100" algn="l" rtl="0">
              <a:lnSpc>
                <a:spcPct val="80000"/>
              </a:lnSpc>
              <a:spcBef>
                <a:spcPts val="0"/>
              </a:spcBef>
              <a:spcAft>
                <a:spcPts val="0"/>
              </a:spcAft>
              <a:buSzPts val="3000"/>
              <a:buChar char="●"/>
            </a:pPr>
            <a:r>
              <a:rPr lang="en-US" sz="3000"/>
              <a:t>Definition of Proficiency</a:t>
            </a:r>
            <a:endParaRPr sz="2000"/>
          </a:p>
          <a:p>
            <a:pPr marL="457200" lvl="0" indent="-419100" algn="l" rtl="0">
              <a:lnSpc>
                <a:spcPct val="80000"/>
              </a:lnSpc>
              <a:spcBef>
                <a:spcPts val="0"/>
              </a:spcBef>
              <a:spcAft>
                <a:spcPts val="0"/>
              </a:spcAft>
              <a:buSzPts val="3000"/>
              <a:buChar char="●"/>
            </a:pPr>
            <a:r>
              <a:rPr lang="en-US" sz="3000"/>
              <a:t>Overview of their plans for the year</a:t>
            </a:r>
            <a:endParaRPr sz="2000"/>
          </a:p>
          <a:p>
            <a:pPr marL="457200" lvl="0" indent="-419100" algn="l" rtl="0">
              <a:lnSpc>
                <a:spcPct val="80000"/>
              </a:lnSpc>
              <a:spcBef>
                <a:spcPts val="0"/>
              </a:spcBef>
              <a:spcAft>
                <a:spcPts val="0"/>
              </a:spcAft>
              <a:buSzPts val="3000"/>
              <a:buChar char="●"/>
            </a:pPr>
            <a:r>
              <a:rPr lang="en-US" sz="3000"/>
              <a:t>Review the Home-School Compact</a:t>
            </a:r>
            <a:endParaRPr sz="2000"/>
          </a:p>
          <a:p>
            <a:pPr marL="457200" lvl="0" indent="-419100" algn="l" rtl="0">
              <a:lnSpc>
                <a:spcPct val="80000"/>
              </a:lnSpc>
              <a:spcBef>
                <a:spcPts val="0"/>
              </a:spcBef>
              <a:spcAft>
                <a:spcPts val="0"/>
              </a:spcAft>
              <a:buSzPts val="3000"/>
              <a:buChar char="●"/>
            </a:pPr>
            <a:r>
              <a:rPr lang="en-US" sz="3000"/>
              <a:t>Home-School Communication Systems</a:t>
            </a:r>
            <a:endParaRPr sz="3000"/>
          </a:p>
          <a:p>
            <a:pPr marL="0" lvl="0" indent="0" algn="l" rtl="0">
              <a:lnSpc>
                <a:spcPct val="120000"/>
              </a:lnSpc>
              <a:spcBef>
                <a:spcPts val="280"/>
              </a:spcBef>
              <a:spcAft>
                <a:spcPts val="0"/>
              </a:spcAft>
              <a:buClr>
                <a:srgbClr val="03042B"/>
              </a:buClr>
              <a:buSzPts val="1400"/>
              <a:buFont typeface="Trebuchet MS"/>
              <a:buNone/>
            </a:pPr>
            <a:endParaRPr sz="1400">
              <a:solidFill>
                <a:srgbClr val="7030A0"/>
              </a:solidFill>
              <a:latin typeface="Arial"/>
              <a:ea typeface="Arial"/>
              <a:cs typeface="Arial"/>
              <a:sym typeface="Arial"/>
            </a:endParaRPr>
          </a:p>
          <a:p>
            <a:pPr marL="0" lvl="0" indent="0" algn="l" rtl="0">
              <a:lnSpc>
                <a:spcPct val="120000"/>
              </a:lnSpc>
              <a:spcBef>
                <a:spcPts val="640"/>
              </a:spcBef>
              <a:spcAft>
                <a:spcPts val="0"/>
              </a:spcAft>
              <a:buClr>
                <a:srgbClr val="03042B"/>
              </a:buClr>
              <a:buSzPts val="3200"/>
              <a:buFont typeface="Trebuchet MS"/>
              <a:buNone/>
            </a:pPr>
            <a:endParaRPr>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0"/>
          <p:cNvSpPr txBox="1">
            <a:spLocks noGrp="1"/>
          </p:cNvSpPr>
          <p:nvPr>
            <p:ph type="title"/>
          </p:nvPr>
        </p:nvSpPr>
        <p:spPr>
          <a:xfrm>
            <a:off x="0" y="0"/>
            <a:ext cx="9144000" cy="17529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2"/>
              </a:buClr>
              <a:buSzPts val="4800"/>
              <a:buFont typeface="Calibri"/>
              <a:buNone/>
            </a:pPr>
            <a:r>
              <a:rPr lang="en-US" sz="4800" b="1"/>
              <a:t> Questions?</a:t>
            </a:r>
            <a:endParaRPr sz="4800" b="1"/>
          </a:p>
        </p:txBody>
      </p:sp>
      <p:pic>
        <p:nvPicPr>
          <p:cNvPr id="178" name="Google Shape;178;p30" descr="The Five Best Questions a Job Candidate Can Ask"/>
          <p:cNvPicPr preferRelativeResize="0"/>
          <p:nvPr/>
        </p:nvPicPr>
        <p:blipFill rotWithShape="1">
          <a:blip r:embed="rId3">
            <a:alphaModFix/>
          </a:blip>
          <a:srcRect/>
          <a:stretch/>
        </p:blipFill>
        <p:spPr>
          <a:xfrm>
            <a:off x="735330" y="1752600"/>
            <a:ext cx="7825740" cy="39624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1"/>
          <p:cNvSpPr txBox="1">
            <a:spLocks noGrp="1"/>
          </p:cNvSpPr>
          <p:nvPr>
            <p:ph type="title" idx="4294967295"/>
          </p:nvPr>
        </p:nvSpPr>
        <p:spPr>
          <a:xfrm>
            <a:off x="0" y="0"/>
            <a:ext cx="9144000" cy="1062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800"/>
              <a:buFont typeface="Calibri"/>
              <a:buNone/>
            </a:pPr>
            <a:r>
              <a:rPr lang="en-US" sz="4800" b="1"/>
              <a:t> ✨Thank You for Attending!</a:t>
            </a:r>
            <a:endParaRPr sz="4800">
              <a:solidFill>
                <a:schemeClr val="dk1"/>
              </a:solidFill>
            </a:endParaRPr>
          </a:p>
        </p:txBody>
      </p:sp>
      <p:sp>
        <p:nvSpPr>
          <p:cNvPr id="184" name="Google Shape;184;p31"/>
          <p:cNvSpPr txBox="1"/>
          <p:nvPr/>
        </p:nvSpPr>
        <p:spPr>
          <a:xfrm>
            <a:off x="266700" y="1452625"/>
            <a:ext cx="8610600" cy="54057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1200"/>
              </a:spcBef>
              <a:spcAft>
                <a:spcPts val="0"/>
              </a:spcAft>
              <a:buClr>
                <a:schemeClr val="dk1"/>
              </a:buClr>
              <a:buSzPts val="1100"/>
              <a:buFont typeface="Arial"/>
              <a:buNone/>
            </a:pPr>
            <a:r>
              <a:rPr lang="en-US" sz="1800" b="1" dirty="0">
                <a:solidFill>
                  <a:schemeClr val="dk1"/>
                </a:solidFill>
              </a:rPr>
              <a:t>We appreciate you taking the time to join us today.</a:t>
            </a:r>
            <a:endParaRPr sz="1800" b="1"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sz="1800" dirty="0">
                <a:solidFill>
                  <a:schemeClr val="dk1"/>
                </a:solidFill>
              </a:rPr>
              <a:t>Before you leave, please be sure to review and sign:</a:t>
            </a:r>
            <a:endParaRPr sz="1800" dirty="0">
              <a:solidFill>
                <a:schemeClr val="dk1"/>
              </a:solidFill>
            </a:endParaRPr>
          </a:p>
          <a:p>
            <a:pPr marL="457200" lvl="0" indent="-342900" algn="l" rtl="0">
              <a:lnSpc>
                <a:spcPct val="115000"/>
              </a:lnSpc>
              <a:spcBef>
                <a:spcPts val="1200"/>
              </a:spcBef>
              <a:spcAft>
                <a:spcPts val="0"/>
              </a:spcAft>
              <a:buClr>
                <a:schemeClr val="dk1"/>
              </a:buClr>
              <a:buSzPts val="1800"/>
              <a:buChar char="●"/>
            </a:pPr>
            <a:r>
              <a:rPr lang="en-US" sz="1800" dirty="0">
                <a:solidFill>
                  <a:schemeClr val="dk1"/>
                </a:solidFill>
              </a:rPr>
              <a:t>📝 Title I Annual Meeting Parent Evaluation Form</a:t>
            </a:r>
            <a:br>
              <a:rPr lang="en-US" sz="1800" dirty="0">
                <a:solidFill>
                  <a:schemeClr val="dk1"/>
                </a:solidFill>
              </a:rPr>
            </a:b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 Title I Parents’ Rights Letter</a:t>
            </a:r>
            <a:br>
              <a:rPr lang="en-US" sz="1800" dirty="0">
                <a:solidFill>
                  <a:schemeClr val="dk1"/>
                </a:solidFill>
              </a:rPr>
            </a:b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 Home–School Compact</a:t>
            </a:r>
            <a:br>
              <a:rPr lang="en-US" sz="1800" dirty="0">
                <a:solidFill>
                  <a:schemeClr val="dk1"/>
                </a:solidFill>
              </a:rPr>
            </a:br>
            <a:endParaRPr sz="1800" dirty="0">
              <a:solidFill>
                <a:schemeClr val="dk1"/>
              </a:solidFill>
            </a:endParaRPr>
          </a:p>
          <a:p>
            <a:pPr marL="0" lvl="0" indent="0" algn="ctr" rtl="0">
              <a:lnSpc>
                <a:spcPct val="115000"/>
              </a:lnSpc>
              <a:spcBef>
                <a:spcPts val="1200"/>
              </a:spcBef>
              <a:spcAft>
                <a:spcPts val="0"/>
              </a:spcAft>
              <a:buNone/>
            </a:pPr>
            <a:endParaRPr sz="1800" dirty="0">
              <a:solidFill>
                <a:schemeClr val="dk1"/>
              </a:solidFill>
            </a:endParaRPr>
          </a:p>
          <a:p>
            <a:pPr marL="0" lvl="0" indent="0" algn="ctr" rtl="0">
              <a:lnSpc>
                <a:spcPct val="115000"/>
              </a:lnSpc>
              <a:spcBef>
                <a:spcPts val="1200"/>
              </a:spcBef>
              <a:spcAft>
                <a:spcPts val="0"/>
              </a:spcAft>
              <a:buNone/>
            </a:pPr>
            <a:endParaRPr sz="1800" dirty="0">
              <a:solidFill>
                <a:schemeClr val="dk1"/>
              </a:solidFill>
            </a:endParaRPr>
          </a:p>
          <a:p>
            <a:pPr marL="0" lvl="0" indent="0" algn="ctr" rtl="0">
              <a:lnSpc>
                <a:spcPct val="115000"/>
              </a:lnSpc>
              <a:spcBef>
                <a:spcPts val="1200"/>
              </a:spcBef>
              <a:spcAft>
                <a:spcPts val="0"/>
              </a:spcAft>
              <a:buNone/>
            </a:pPr>
            <a:endParaRPr sz="1800" dirty="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idx="4294967295"/>
          </p:nvPr>
        </p:nvSpPr>
        <p:spPr>
          <a:xfrm>
            <a:off x="530200" y="0"/>
            <a:ext cx="8073300" cy="10668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2"/>
              </a:buClr>
              <a:buSzPts val="6000"/>
              <a:buFont typeface="Calibri"/>
              <a:buNone/>
            </a:pPr>
            <a:r>
              <a:rPr lang="en-US" sz="4800" b="1"/>
              <a:t>📋 Agenda</a:t>
            </a:r>
            <a:endParaRPr sz="4800" b="1">
              <a:solidFill>
                <a:schemeClr val="dk1"/>
              </a:solidFill>
            </a:endParaRPr>
          </a:p>
        </p:txBody>
      </p:sp>
      <p:sp>
        <p:nvSpPr>
          <p:cNvPr id="74" name="Google Shape;74;p15"/>
          <p:cNvSpPr txBox="1"/>
          <p:nvPr/>
        </p:nvSpPr>
        <p:spPr>
          <a:xfrm>
            <a:off x="530200" y="1200950"/>
            <a:ext cx="8073300" cy="56571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1200"/>
              </a:spcBef>
              <a:spcAft>
                <a:spcPts val="0"/>
              </a:spcAft>
              <a:buClr>
                <a:schemeClr val="dk1"/>
              </a:buClr>
              <a:buSzPts val="2000"/>
              <a:buChar char="●"/>
            </a:pPr>
            <a:r>
              <a:rPr lang="en-US" sz="2000" b="1">
                <a:solidFill>
                  <a:schemeClr val="dk1"/>
                </a:solidFill>
              </a:rPr>
              <a:t>All About Title I</a:t>
            </a:r>
            <a:br>
              <a:rPr lang="en-US" sz="2000" b="1">
                <a:solidFill>
                  <a:schemeClr val="dk1"/>
                </a:solidFill>
              </a:rPr>
            </a:br>
            <a:endParaRPr sz="2000" b="1">
              <a:solidFill>
                <a:schemeClr val="dk1"/>
              </a:solidFill>
            </a:endParaRPr>
          </a:p>
          <a:p>
            <a:pPr marL="457200" lvl="0" indent="-355600" algn="l" rtl="0">
              <a:lnSpc>
                <a:spcPct val="100000"/>
              </a:lnSpc>
              <a:spcBef>
                <a:spcPts val="0"/>
              </a:spcBef>
              <a:spcAft>
                <a:spcPts val="0"/>
              </a:spcAft>
              <a:buClr>
                <a:schemeClr val="dk1"/>
              </a:buClr>
              <a:buSzPts val="2000"/>
              <a:buChar char="●"/>
            </a:pPr>
            <a:r>
              <a:rPr lang="en-US" sz="2000" b="1">
                <a:solidFill>
                  <a:schemeClr val="dk1"/>
                </a:solidFill>
              </a:rPr>
              <a:t>Title I Budgets</a:t>
            </a:r>
            <a:br>
              <a:rPr lang="en-US" sz="2000" b="1">
                <a:solidFill>
                  <a:schemeClr val="dk1"/>
                </a:solidFill>
              </a:rPr>
            </a:br>
            <a:endParaRPr sz="2000" b="1">
              <a:solidFill>
                <a:schemeClr val="dk1"/>
              </a:solidFill>
            </a:endParaRPr>
          </a:p>
          <a:p>
            <a:pPr marL="457200" lvl="0" indent="-355600" algn="l" rtl="0">
              <a:lnSpc>
                <a:spcPct val="100000"/>
              </a:lnSpc>
              <a:spcBef>
                <a:spcPts val="0"/>
              </a:spcBef>
              <a:spcAft>
                <a:spcPts val="0"/>
              </a:spcAft>
              <a:buClr>
                <a:schemeClr val="dk1"/>
              </a:buClr>
              <a:buSzPts val="2000"/>
              <a:buChar char="●"/>
            </a:pPr>
            <a:r>
              <a:rPr lang="en-US" sz="2000" b="1">
                <a:solidFill>
                  <a:schemeClr val="dk1"/>
                </a:solidFill>
              </a:rPr>
              <a:t>Standards and Testing</a:t>
            </a:r>
            <a:br>
              <a:rPr lang="en-US" sz="2000" b="1">
                <a:solidFill>
                  <a:schemeClr val="dk1"/>
                </a:solidFill>
              </a:rPr>
            </a:br>
            <a:endParaRPr sz="2000" b="1">
              <a:solidFill>
                <a:schemeClr val="dk1"/>
              </a:solidFill>
            </a:endParaRPr>
          </a:p>
          <a:p>
            <a:pPr marL="457200" lvl="0" indent="-355600" algn="l" rtl="0">
              <a:lnSpc>
                <a:spcPct val="100000"/>
              </a:lnSpc>
              <a:spcBef>
                <a:spcPts val="0"/>
              </a:spcBef>
              <a:spcAft>
                <a:spcPts val="0"/>
              </a:spcAft>
              <a:buClr>
                <a:schemeClr val="dk1"/>
              </a:buClr>
              <a:buSzPts val="2000"/>
              <a:buChar char="●"/>
            </a:pPr>
            <a:r>
              <a:rPr lang="en-US" sz="2000" b="1">
                <a:solidFill>
                  <a:schemeClr val="dk1"/>
                </a:solidFill>
              </a:rPr>
              <a:t>Title I Beginning of School Packet</a:t>
            </a:r>
            <a:br>
              <a:rPr lang="en-US" sz="2000" b="1">
                <a:solidFill>
                  <a:schemeClr val="dk1"/>
                </a:solidFill>
              </a:rPr>
            </a:br>
            <a:endParaRPr sz="2000" b="1">
              <a:solidFill>
                <a:schemeClr val="dk1"/>
              </a:solidFill>
            </a:endParaRPr>
          </a:p>
          <a:p>
            <a:pPr marL="457200" lvl="0" indent="-355600" algn="l" rtl="0">
              <a:lnSpc>
                <a:spcPct val="100000"/>
              </a:lnSpc>
              <a:spcBef>
                <a:spcPts val="0"/>
              </a:spcBef>
              <a:spcAft>
                <a:spcPts val="0"/>
              </a:spcAft>
              <a:buClr>
                <a:schemeClr val="dk1"/>
              </a:buClr>
              <a:buSzPts val="2000"/>
              <a:buChar char="●"/>
            </a:pPr>
            <a:r>
              <a:rPr lang="en-US" sz="2000" b="1">
                <a:solidFill>
                  <a:schemeClr val="dk1"/>
                </a:solidFill>
              </a:rPr>
              <a:t>Our Home-School Compact</a:t>
            </a:r>
            <a:br>
              <a:rPr lang="en-US" sz="2000" b="1">
                <a:solidFill>
                  <a:schemeClr val="dk1"/>
                </a:solidFill>
              </a:rPr>
            </a:br>
            <a:endParaRPr sz="2000" b="1">
              <a:solidFill>
                <a:schemeClr val="dk1"/>
              </a:solidFill>
            </a:endParaRPr>
          </a:p>
          <a:p>
            <a:pPr marL="457200" lvl="0" indent="-355600" algn="l" rtl="0">
              <a:lnSpc>
                <a:spcPct val="100000"/>
              </a:lnSpc>
              <a:spcBef>
                <a:spcPts val="0"/>
              </a:spcBef>
              <a:spcAft>
                <a:spcPts val="0"/>
              </a:spcAft>
              <a:buClr>
                <a:schemeClr val="dk1"/>
              </a:buClr>
              <a:buSzPts val="2000"/>
              <a:buChar char="●"/>
            </a:pPr>
            <a:r>
              <a:rPr lang="en-US" sz="2000" b="1">
                <a:solidFill>
                  <a:schemeClr val="dk1"/>
                </a:solidFill>
              </a:rPr>
              <a:t>Our School’s Parent &amp; Family Engagement Plan</a:t>
            </a:r>
            <a:br>
              <a:rPr lang="en-US" sz="2000" b="1">
                <a:solidFill>
                  <a:schemeClr val="dk1"/>
                </a:solidFill>
              </a:rPr>
            </a:br>
            <a:endParaRPr sz="2000" b="1">
              <a:solidFill>
                <a:schemeClr val="dk1"/>
              </a:solidFill>
            </a:endParaRPr>
          </a:p>
          <a:p>
            <a:pPr marL="457200" lvl="0" indent="-342900" algn="l" rtl="0">
              <a:lnSpc>
                <a:spcPct val="100000"/>
              </a:lnSpc>
              <a:spcBef>
                <a:spcPts val="0"/>
              </a:spcBef>
              <a:spcAft>
                <a:spcPts val="0"/>
              </a:spcAft>
              <a:buClr>
                <a:schemeClr val="dk1"/>
              </a:buClr>
              <a:buSzPts val="1800"/>
              <a:buChar char="●"/>
            </a:pPr>
            <a:r>
              <a:rPr lang="en-US" sz="2000" b="1">
                <a:solidFill>
                  <a:schemeClr val="dk1"/>
                </a:solidFill>
              </a:rPr>
              <a:t>Keys to Your Child’s Success</a:t>
            </a:r>
            <a:br>
              <a:rPr lang="en-US" sz="1800">
                <a:solidFill>
                  <a:schemeClr val="dk1"/>
                </a:solidFill>
              </a:rPr>
            </a:br>
            <a:endParaRPr sz="1800">
              <a:solidFill>
                <a:schemeClr val="dk1"/>
              </a:solidFill>
            </a:endParaRPr>
          </a:p>
          <a:p>
            <a:pPr marL="0" lvl="0" indent="0" algn="l" rtl="0">
              <a:lnSpc>
                <a:spcPct val="100000"/>
              </a:lnSpc>
              <a:spcBef>
                <a:spcPts val="1200"/>
              </a:spcBef>
              <a:spcAft>
                <a:spcPts val="0"/>
              </a:spcAft>
              <a:buNone/>
            </a:pPr>
            <a:br>
              <a:rPr lang="en-US" sz="1600">
                <a:solidFill>
                  <a:schemeClr val="dk1"/>
                </a:solidFill>
              </a:rPr>
            </a:br>
            <a:endParaRPr sz="1600">
              <a:solidFill>
                <a:schemeClr val="dk1"/>
              </a:solidFill>
            </a:endParaRPr>
          </a:p>
          <a:p>
            <a:pPr marL="1828800" lvl="0" indent="457200" algn="l" rtl="0">
              <a:lnSpc>
                <a:spcPct val="115000"/>
              </a:lnSpc>
              <a:spcBef>
                <a:spcPts val="1200"/>
              </a:spcBef>
              <a:spcAft>
                <a:spcPts val="0"/>
              </a:spcAft>
              <a:buClr>
                <a:schemeClr val="dk1"/>
              </a:buClr>
              <a:buSzPts val="1100"/>
              <a:buFont typeface="Arial"/>
              <a:buNone/>
            </a:pPr>
            <a:r>
              <a:rPr lang="en-US" sz="1600" i="1">
                <a:solidFill>
                  <a:schemeClr val="dk1"/>
                </a:solidFill>
              </a:rPr>
              <a:t>This event is sponsored by Title I.</a:t>
            </a:r>
            <a:endParaRPr sz="1600" i="1">
              <a:solidFill>
                <a:schemeClr val="dk1"/>
              </a:solidFill>
            </a:endParaRPr>
          </a:p>
          <a:p>
            <a:pPr marL="457200" marR="0" lvl="0" indent="0" algn="l" rtl="0">
              <a:spcBef>
                <a:spcPts val="1200"/>
              </a:spcBef>
              <a:spcAft>
                <a:spcPts val="0"/>
              </a:spcAft>
              <a:buNone/>
            </a:pPr>
            <a:endParaRPr sz="26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idx="4294967295"/>
          </p:nvPr>
        </p:nvSpPr>
        <p:spPr>
          <a:xfrm>
            <a:off x="0" y="0"/>
            <a:ext cx="9144000" cy="1376100"/>
          </a:xfrm>
          <a:prstGeom prst="rect">
            <a:avLst/>
          </a:prstGeom>
          <a:noFill/>
          <a:ln>
            <a:noFill/>
          </a:ln>
        </p:spPr>
        <p:txBody>
          <a:bodyPr spcFirstLastPara="1" wrap="square" lIns="91425" tIns="45700" rIns="91425" bIns="45700" anchor="ctr" anchorCtr="0">
            <a:noAutofit/>
          </a:bodyPr>
          <a:lstStyle/>
          <a:p>
            <a:pPr marL="0" lvl="0" indent="0" algn="ctr" rtl="0">
              <a:lnSpc>
                <a:spcPct val="115000"/>
              </a:lnSpc>
              <a:spcBef>
                <a:spcPts val="0"/>
              </a:spcBef>
              <a:spcAft>
                <a:spcPts val="1500"/>
              </a:spcAft>
              <a:buClr>
                <a:schemeClr val="dk1"/>
              </a:buClr>
              <a:buSzPts val="1100"/>
              <a:buFont typeface="Arial"/>
              <a:buNone/>
            </a:pPr>
            <a:r>
              <a:rPr lang="en-US" sz="4200" b="1">
                <a:highlight>
                  <a:srgbClr val="FFFFFF"/>
                </a:highlight>
              </a:rPr>
              <a:t>ACPS Title I Guiding Principles</a:t>
            </a:r>
            <a:endParaRPr sz="4200" b="1"/>
          </a:p>
        </p:txBody>
      </p:sp>
      <p:sp>
        <p:nvSpPr>
          <p:cNvPr id="81" name="Google Shape;81;p16"/>
          <p:cNvSpPr txBox="1"/>
          <p:nvPr/>
        </p:nvSpPr>
        <p:spPr>
          <a:xfrm>
            <a:off x="524500" y="1493650"/>
            <a:ext cx="7747800" cy="46905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2900"/>
              </a:spcAft>
              <a:buClr>
                <a:schemeClr val="dk1"/>
              </a:buClr>
              <a:buSzPts val="1100"/>
              <a:buFont typeface="Arial"/>
              <a:buNone/>
            </a:pPr>
            <a:r>
              <a:rPr lang="en-US" sz="2000">
                <a:solidFill>
                  <a:schemeClr val="dk1"/>
                </a:solidFill>
                <a:highlight>
                  <a:srgbClr val="FFFFFF"/>
                </a:highlight>
              </a:rPr>
              <a:t>The purpose of Title I, and the educators of Alachua County, in partnership with families and caregivers, is to ensure that all students have a fair and equitable opportunity to obtain a high-quality education.  Our mission, in tandem with parents and guardians, is to support students to reach academic excellence and to prepare them for lifelong success.  This educational team, together, manages resources and facilitates activities that help students to attain high levels of scholastic proficiency and achievement while also fostering their full potential and overall development.</a:t>
            </a:r>
            <a:endParaRPr sz="2000" b="1" i="1">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idx="4294967295"/>
          </p:nvPr>
        </p:nvSpPr>
        <p:spPr>
          <a:xfrm>
            <a:off x="-32250" y="164975"/>
            <a:ext cx="8801100" cy="10668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2"/>
              </a:buClr>
              <a:buSzPts val="4800"/>
              <a:buFont typeface="Calibri"/>
              <a:buNone/>
            </a:pPr>
            <a:r>
              <a:rPr lang="en-US" sz="4800" b="1"/>
              <a:t>🔍 What is Title 1?</a:t>
            </a:r>
            <a:endParaRPr b="1">
              <a:solidFill>
                <a:schemeClr val="dk1"/>
              </a:solidFill>
            </a:endParaRPr>
          </a:p>
        </p:txBody>
      </p:sp>
      <p:sp>
        <p:nvSpPr>
          <p:cNvPr id="88" name="Google Shape;88;p17"/>
          <p:cNvSpPr txBox="1"/>
          <p:nvPr/>
        </p:nvSpPr>
        <p:spPr>
          <a:xfrm>
            <a:off x="374700" y="1660350"/>
            <a:ext cx="8394600" cy="2479200"/>
          </a:xfrm>
          <a:prstGeom prst="rect">
            <a:avLst/>
          </a:prstGeom>
          <a:noFill/>
          <a:ln>
            <a:noFill/>
          </a:ln>
        </p:spPr>
        <p:txBody>
          <a:bodyPr spcFirstLastPara="1" wrap="square" lIns="91425" tIns="45700" rIns="91425" bIns="45700" anchor="t" anchorCtr="0">
            <a:noAutofit/>
          </a:bodyPr>
          <a:lstStyle/>
          <a:p>
            <a:pPr marL="914400" lvl="0" indent="-444500" algn="l" rtl="0">
              <a:lnSpc>
                <a:spcPct val="115000"/>
              </a:lnSpc>
              <a:spcBef>
                <a:spcPts val="1200"/>
              </a:spcBef>
              <a:spcAft>
                <a:spcPts val="0"/>
              </a:spcAft>
              <a:buClr>
                <a:schemeClr val="dk1"/>
              </a:buClr>
              <a:buSzPts val="3400"/>
              <a:buFont typeface="Calibri"/>
              <a:buChar char="●"/>
            </a:pPr>
            <a:r>
              <a:rPr lang="en-US" sz="2000">
                <a:solidFill>
                  <a:schemeClr val="dk1"/>
                </a:solidFill>
              </a:rPr>
              <a:t>Largest federal education program supporting high-poverty schools</a:t>
            </a:r>
            <a:endParaRPr sz="2000">
              <a:solidFill>
                <a:schemeClr val="dk1"/>
              </a:solidFill>
            </a:endParaRPr>
          </a:p>
          <a:p>
            <a:pPr marL="914400" lvl="0" indent="-444500" algn="l" rtl="0">
              <a:lnSpc>
                <a:spcPct val="115000"/>
              </a:lnSpc>
              <a:spcBef>
                <a:spcPts val="0"/>
              </a:spcBef>
              <a:spcAft>
                <a:spcPts val="0"/>
              </a:spcAft>
              <a:buClr>
                <a:schemeClr val="dk1"/>
              </a:buClr>
              <a:buSzPts val="3400"/>
              <a:buFont typeface="Calibri"/>
              <a:buChar char="●"/>
            </a:pPr>
            <a:r>
              <a:rPr lang="en-US" sz="2000">
                <a:solidFill>
                  <a:schemeClr val="dk1"/>
                </a:solidFill>
              </a:rPr>
              <a:t>Funds personnel, training, materials, and family engagement</a:t>
            </a:r>
            <a:endParaRPr sz="2000">
              <a:solidFill>
                <a:schemeClr val="dk1"/>
              </a:solidFill>
            </a:endParaRPr>
          </a:p>
          <a:p>
            <a:pPr marL="914400" lvl="0" indent="-444500" algn="l" rtl="0">
              <a:lnSpc>
                <a:spcPct val="115000"/>
              </a:lnSpc>
              <a:spcBef>
                <a:spcPts val="0"/>
              </a:spcBef>
              <a:spcAft>
                <a:spcPts val="0"/>
              </a:spcAft>
              <a:buClr>
                <a:schemeClr val="dk1"/>
              </a:buClr>
              <a:buSzPts val="3400"/>
              <a:buFont typeface="Calibri"/>
              <a:buChar char="●"/>
            </a:pPr>
            <a:r>
              <a:rPr lang="en-US" sz="2000">
                <a:solidFill>
                  <a:schemeClr val="dk1"/>
                </a:solidFill>
              </a:rPr>
              <a:t>Schools with 75%+ poverty must receive Title I funds</a:t>
            </a:r>
            <a:endParaRPr sz="2000">
              <a:solidFill>
                <a:schemeClr val="dk1"/>
              </a:solidFill>
            </a:endParaRPr>
          </a:p>
          <a:p>
            <a:pPr marL="914400" lvl="0" indent="-444500" algn="l" rtl="0">
              <a:lnSpc>
                <a:spcPct val="115000"/>
              </a:lnSpc>
              <a:spcBef>
                <a:spcPts val="0"/>
              </a:spcBef>
              <a:spcAft>
                <a:spcPts val="0"/>
              </a:spcAft>
              <a:buClr>
                <a:schemeClr val="dk1"/>
              </a:buClr>
              <a:buSzPts val="3400"/>
              <a:buFont typeface="Calibri"/>
              <a:buChar char="●"/>
            </a:pPr>
            <a:r>
              <a:rPr lang="en-US" sz="2000">
                <a:solidFill>
                  <a:schemeClr val="dk1"/>
                </a:solidFill>
              </a:rPr>
              <a:t>Authorized by ESEA (1965), NCLB (2002), ESSA (2015)</a:t>
            </a:r>
            <a:endParaRPr sz="2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title" idx="4294967295"/>
          </p:nvPr>
        </p:nvSpPr>
        <p:spPr>
          <a:xfrm>
            <a:off x="152400" y="0"/>
            <a:ext cx="8991600" cy="10668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800"/>
              <a:buFont typeface="Calibri"/>
              <a:buNone/>
            </a:pPr>
            <a:r>
              <a:rPr lang="en-US" sz="4800" b="1"/>
              <a:t>🔄  How Title 1 Works</a:t>
            </a:r>
            <a:endParaRPr>
              <a:solidFill>
                <a:schemeClr val="dk1"/>
              </a:solidFill>
            </a:endParaRPr>
          </a:p>
        </p:txBody>
      </p:sp>
      <p:sp>
        <p:nvSpPr>
          <p:cNvPr id="95" name="Google Shape;95;p18"/>
          <p:cNvSpPr txBox="1"/>
          <p:nvPr/>
        </p:nvSpPr>
        <p:spPr>
          <a:xfrm>
            <a:off x="266700" y="1368700"/>
            <a:ext cx="8331900" cy="4826700"/>
          </a:xfrm>
          <a:prstGeom prst="rect">
            <a:avLst/>
          </a:prstGeom>
          <a:noFill/>
          <a:ln>
            <a:noFill/>
          </a:ln>
        </p:spPr>
        <p:txBody>
          <a:bodyPr spcFirstLastPara="1" wrap="square" lIns="91425" tIns="45700" rIns="91425" bIns="45700" anchor="t" anchorCtr="0">
            <a:noAutofit/>
          </a:bodyPr>
          <a:lstStyle/>
          <a:p>
            <a:pPr marL="457200" lvl="0" indent="-355600" algn="l" rtl="0">
              <a:lnSpc>
                <a:spcPct val="90000"/>
              </a:lnSpc>
              <a:spcBef>
                <a:spcPts val="480"/>
              </a:spcBef>
              <a:spcAft>
                <a:spcPts val="0"/>
              </a:spcAft>
              <a:buClr>
                <a:schemeClr val="dk1"/>
              </a:buClr>
              <a:buSzPts val="2000"/>
              <a:buFont typeface="Trebuchet MS"/>
              <a:buChar char="•"/>
            </a:pPr>
            <a:r>
              <a:rPr lang="en-US" sz="2000">
                <a:solidFill>
                  <a:schemeClr val="dk1"/>
                </a:solidFill>
              </a:rPr>
              <a:t>Funds flow from U.S. Dept. of Education → Florida Dept. of Education → District</a:t>
            </a:r>
            <a:br>
              <a:rPr lang="en-US" sz="2000">
                <a:solidFill>
                  <a:schemeClr val="dk1"/>
                </a:solidFill>
              </a:rPr>
            </a:br>
            <a:endParaRPr sz="2000">
              <a:solidFill>
                <a:schemeClr val="dk1"/>
              </a:solidFill>
            </a:endParaRPr>
          </a:p>
          <a:p>
            <a:pPr marL="457200" lvl="0" indent="-355600" algn="l" rtl="0">
              <a:lnSpc>
                <a:spcPct val="90000"/>
              </a:lnSpc>
              <a:spcBef>
                <a:spcPts val="480"/>
              </a:spcBef>
              <a:spcAft>
                <a:spcPts val="0"/>
              </a:spcAft>
              <a:buClr>
                <a:schemeClr val="dk1"/>
              </a:buClr>
              <a:buSzPts val="2000"/>
              <a:buFont typeface="Trebuchet MS"/>
              <a:buChar char="•"/>
            </a:pPr>
            <a:r>
              <a:rPr lang="en-US" sz="2000">
                <a:solidFill>
                  <a:schemeClr val="dk1"/>
                </a:solidFill>
              </a:rPr>
              <a:t>District allocates funds based on number of Children from Low-Income Families (CLIF)</a:t>
            </a:r>
            <a:br>
              <a:rPr lang="en-US" sz="2000">
                <a:solidFill>
                  <a:schemeClr val="dk1"/>
                </a:solidFill>
              </a:rPr>
            </a:br>
            <a:endParaRPr sz="2000">
              <a:solidFill>
                <a:schemeClr val="dk1"/>
              </a:solidFill>
            </a:endParaRPr>
          </a:p>
          <a:p>
            <a:pPr marL="457200" lvl="0" indent="-355600" algn="l" rtl="0">
              <a:lnSpc>
                <a:spcPct val="90000"/>
              </a:lnSpc>
              <a:spcBef>
                <a:spcPts val="480"/>
              </a:spcBef>
              <a:spcAft>
                <a:spcPts val="0"/>
              </a:spcAft>
              <a:buClr>
                <a:schemeClr val="dk1"/>
              </a:buClr>
              <a:buSzPts val="2000"/>
              <a:buFont typeface="Trebuchet MS"/>
              <a:buChar char="•"/>
            </a:pPr>
            <a:r>
              <a:rPr lang="en-US" sz="2000">
                <a:solidFill>
                  <a:schemeClr val="dk1"/>
                </a:solidFill>
              </a:rPr>
              <a:t>Schools develop plans to spend funds on approved activities</a:t>
            </a:r>
            <a:br>
              <a:rPr lang="en-US" sz="2000">
                <a:solidFill>
                  <a:schemeClr val="dk1"/>
                </a:solidFill>
              </a:rPr>
            </a:br>
            <a:endParaRPr sz="2000">
              <a:solidFill>
                <a:schemeClr val="dk1"/>
              </a:solidFill>
            </a:endParaRPr>
          </a:p>
          <a:p>
            <a:pPr marL="457200" lvl="0" indent="-355600" algn="l" rtl="0">
              <a:lnSpc>
                <a:spcPct val="90000"/>
              </a:lnSpc>
              <a:spcBef>
                <a:spcPts val="480"/>
              </a:spcBef>
              <a:spcAft>
                <a:spcPts val="0"/>
              </a:spcAft>
              <a:buClr>
                <a:schemeClr val="dk1"/>
              </a:buClr>
              <a:buSzPts val="2000"/>
              <a:buFont typeface="Trebuchet MS"/>
              <a:buChar char="•"/>
            </a:pPr>
            <a:r>
              <a:rPr lang="en-US" sz="2000">
                <a:solidFill>
                  <a:schemeClr val="dk1"/>
                </a:solidFill>
              </a:rPr>
              <a:t>Our school implements a [schoolwide/targeted assisted] program</a:t>
            </a:r>
            <a:endParaRPr sz="6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idx="4294967295"/>
          </p:nvPr>
        </p:nvSpPr>
        <p:spPr>
          <a:xfrm>
            <a:off x="0" y="0"/>
            <a:ext cx="9144000" cy="10701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200"/>
              <a:buFont typeface="Calibri"/>
              <a:buNone/>
            </a:pPr>
            <a:r>
              <a:rPr lang="en-US" sz="4500" b="1"/>
              <a:t>🤔</a:t>
            </a:r>
            <a:r>
              <a:rPr lang="en-US" sz="3600" b="1"/>
              <a:t>Who Decides How Funds are Spent?</a:t>
            </a:r>
            <a:endParaRPr sz="3400" b="1">
              <a:solidFill>
                <a:schemeClr val="dk1"/>
              </a:solidFill>
            </a:endParaRPr>
          </a:p>
        </p:txBody>
      </p:sp>
      <p:sp>
        <p:nvSpPr>
          <p:cNvPr id="102" name="Google Shape;102;p19"/>
          <p:cNvSpPr txBox="1"/>
          <p:nvPr/>
        </p:nvSpPr>
        <p:spPr>
          <a:xfrm>
            <a:off x="228600" y="1187775"/>
            <a:ext cx="8686800" cy="5670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dirty="0">
                <a:solidFill>
                  <a:schemeClr val="dk1"/>
                </a:solidFill>
              </a:rPr>
              <a:t>Our </a:t>
            </a:r>
            <a:r>
              <a:rPr lang="en-US" sz="1800" i="0" u="none" strike="noStrike" cap="none" dirty="0">
                <a:solidFill>
                  <a:schemeClr val="dk1"/>
                </a:solidFill>
              </a:rPr>
              <a:t> school’s leadership </a:t>
            </a:r>
            <a:r>
              <a:rPr lang="en-US" sz="1800" dirty="0">
                <a:solidFill>
                  <a:schemeClr val="dk1"/>
                </a:solidFill>
              </a:rPr>
              <a:t> make decisions—like hiring staff and choosing programs—based on what our students need most.</a:t>
            </a:r>
            <a:endParaRPr sz="1800" dirty="0">
              <a:solidFill>
                <a:schemeClr val="dk1"/>
              </a:solidFill>
            </a:endParaRPr>
          </a:p>
          <a:p>
            <a:pPr marL="0" marR="0" lvl="0" indent="0" algn="l" rtl="0">
              <a:spcBef>
                <a:spcPts val="0"/>
              </a:spcBef>
              <a:spcAft>
                <a:spcPts val="0"/>
              </a:spcAft>
              <a:buNone/>
            </a:pPr>
            <a:endParaRPr sz="1800" dirty="0">
              <a:solidFill>
                <a:schemeClr val="dk1"/>
              </a:solidFill>
            </a:endParaRPr>
          </a:p>
          <a:p>
            <a:pPr marL="0" marR="0" lvl="0" indent="0" algn="l" rtl="0">
              <a:spcBef>
                <a:spcPts val="0"/>
              </a:spcBef>
              <a:spcAft>
                <a:spcPts val="0"/>
              </a:spcAft>
              <a:buNone/>
            </a:pPr>
            <a:endParaRPr sz="1800" dirty="0">
              <a:solidFill>
                <a:schemeClr val="dk1"/>
              </a:solidFill>
            </a:endParaRPr>
          </a:p>
          <a:p>
            <a:pPr marL="0" lvl="0" indent="0" algn="l" rtl="0">
              <a:lnSpc>
                <a:spcPct val="115000"/>
              </a:lnSpc>
              <a:spcBef>
                <a:spcPts val="1200"/>
              </a:spcBef>
              <a:spcAft>
                <a:spcPts val="0"/>
              </a:spcAft>
              <a:buNone/>
            </a:pPr>
            <a:r>
              <a:rPr lang="en-US" sz="1800" dirty="0">
                <a:solidFill>
                  <a:schemeClr val="dk1"/>
                </a:solidFill>
              </a:rPr>
              <a:t>We also believe that parents’ voices are very important, and we welcome your input in several ways:</a:t>
            </a:r>
          </a:p>
          <a:p>
            <a:pPr marL="0" lvl="0" indent="0" algn="l" rtl="0">
              <a:lnSpc>
                <a:spcPct val="115000"/>
              </a:lnSpc>
              <a:spcBef>
                <a:spcPts val="1200"/>
              </a:spcBef>
              <a:spcAft>
                <a:spcPts val="0"/>
              </a:spcAft>
              <a:buNone/>
            </a:pP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Parent Meetings: We hold meetings where you can give input on important plans, like the Home-School Compact and the Parent and Family Engagement Plan.</a:t>
            </a:r>
            <a:br>
              <a:rPr lang="en-US" sz="1800" dirty="0">
                <a:solidFill>
                  <a:schemeClr val="dk1"/>
                </a:solidFill>
              </a:rPr>
            </a:b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Feedback Forms: After family events or trainings, we ask for your feedback to help us improve in the future.</a:t>
            </a:r>
            <a:endParaRPr sz="2400" dirty="0">
              <a:solidFill>
                <a:schemeClr val="dk1"/>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idx="4294967295"/>
          </p:nvPr>
        </p:nvSpPr>
        <p:spPr>
          <a:xfrm>
            <a:off x="110750" y="0"/>
            <a:ext cx="8915700" cy="12651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200"/>
              <a:buFont typeface="Calibri"/>
              <a:buNone/>
            </a:pPr>
            <a:r>
              <a:rPr lang="en-US" sz="4800" b="1"/>
              <a:t>🔍 Viewing Title 1 Budgets</a:t>
            </a:r>
            <a:endParaRPr sz="4800" b="1">
              <a:solidFill>
                <a:schemeClr val="dk1"/>
              </a:solidFill>
            </a:endParaRPr>
          </a:p>
        </p:txBody>
      </p:sp>
      <p:sp>
        <p:nvSpPr>
          <p:cNvPr id="108" name="Google Shape;108;p20"/>
          <p:cNvSpPr txBox="1"/>
          <p:nvPr/>
        </p:nvSpPr>
        <p:spPr>
          <a:xfrm>
            <a:off x="110750" y="1525125"/>
            <a:ext cx="8770200" cy="52353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300"/>
              </a:spcBef>
              <a:spcAft>
                <a:spcPts val="0"/>
              </a:spcAft>
              <a:buClr>
                <a:schemeClr val="dk1"/>
              </a:buClr>
              <a:buSzPts val="1100"/>
              <a:buFont typeface="Arial"/>
              <a:buNone/>
            </a:pPr>
            <a:r>
              <a:rPr lang="en-US" sz="1800" b="1" dirty="0">
                <a:solidFill>
                  <a:schemeClr val="dk1"/>
                </a:solidFill>
              </a:rPr>
              <a:t>You can find copies of our school’s Title 1 budgets in these locations:</a:t>
            </a:r>
            <a:br>
              <a:rPr lang="en-US" sz="1800" dirty="0">
                <a:solidFill>
                  <a:schemeClr val="dk1"/>
                </a:solidFill>
              </a:rPr>
            </a:br>
            <a:endParaRPr sz="18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rPr>
              <a:t>School Website – There is a link on our school’s website where you can view the most recent copy of the Title I budgets.</a:t>
            </a:r>
            <a:br>
              <a:rPr lang="en-US" sz="1800" dirty="0">
                <a:solidFill>
                  <a:schemeClr val="dk1"/>
                </a:solidFill>
              </a:rPr>
            </a:br>
            <a:endParaRPr sz="1800" dirty="0">
              <a:solidFill>
                <a:schemeClr val="dk1"/>
              </a:solidFill>
            </a:endParaRPr>
          </a:p>
          <a:p>
            <a:pPr marL="457200" lvl="0" indent="-342900" algn="l" rtl="0">
              <a:lnSpc>
                <a:spcPct val="115000"/>
              </a:lnSpc>
              <a:spcBef>
                <a:spcPts val="0"/>
              </a:spcBef>
              <a:spcAft>
                <a:spcPts val="0"/>
              </a:spcAft>
              <a:buSzPts val="1800"/>
              <a:buChar char="●"/>
            </a:pPr>
            <a:r>
              <a:rPr lang="en-US" sz="1800" dirty="0">
                <a:solidFill>
                  <a:schemeClr val="dk1"/>
                </a:solidFill>
              </a:rPr>
              <a:t>Parent &amp; Family Resource Area – We also keep a printed copy in a notebook in the </a:t>
            </a:r>
            <a:r>
              <a:rPr lang="en-US" sz="1800" dirty="0">
                <a:solidFill>
                  <a:schemeClr val="tx1"/>
                </a:solidFill>
              </a:rPr>
              <a:t>Parent and Family Resource Area, which is located in the Title 1 Room at the Little School</a:t>
            </a:r>
            <a:endParaRPr sz="18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idx="4294967295"/>
          </p:nvPr>
        </p:nvSpPr>
        <p:spPr>
          <a:xfrm>
            <a:off x="56850" y="0"/>
            <a:ext cx="9030300" cy="11409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600"/>
              <a:buFont typeface="Calibri"/>
              <a:buNone/>
            </a:pPr>
            <a:r>
              <a:rPr lang="en-US" sz="7700" b="1"/>
              <a:t>👐</a:t>
            </a:r>
            <a:r>
              <a:rPr lang="en-US" sz="4800" b="1"/>
              <a:t>Supplemental Support</a:t>
            </a:r>
            <a:endParaRPr sz="4800" b="1">
              <a:solidFill>
                <a:schemeClr val="dk1"/>
              </a:solidFill>
            </a:endParaRPr>
          </a:p>
        </p:txBody>
      </p:sp>
      <p:sp>
        <p:nvSpPr>
          <p:cNvPr id="115" name="Google Shape;115;p21"/>
          <p:cNvSpPr txBox="1"/>
          <p:nvPr/>
        </p:nvSpPr>
        <p:spPr>
          <a:xfrm>
            <a:off x="229350" y="1319100"/>
            <a:ext cx="8423100" cy="5538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200"/>
              </a:spcBef>
              <a:spcAft>
                <a:spcPts val="0"/>
              </a:spcAft>
              <a:buNone/>
            </a:pPr>
            <a:r>
              <a:rPr lang="en-US" sz="1800" dirty="0">
                <a:solidFill>
                  <a:schemeClr val="dk1"/>
                </a:solidFill>
              </a:rPr>
              <a:t>Our Title 1 funds provide:</a:t>
            </a:r>
            <a:endParaRPr sz="1800" dirty="0">
              <a:solidFill>
                <a:schemeClr val="dk1"/>
              </a:solidFill>
            </a:endParaRPr>
          </a:p>
          <a:p>
            <a:pPr marL="457200" lvl="0" indent="-342900" algn="l" rtl="0">
              <a:lnSpc>
                <a:spcPct val="100000"/>
              </a:lnSpc>
              <a:spcBef>
                <a:spcPts val="1200"/>
              </a:spcBef>
              <a:spcAft>
                <a:spcPts val="0"/>
              </a:spcAft>
              <a:buClr>
                <a:schemeClr val="dk1"/>
              </a:buClr>
              <a:buSzPts val="1800"/>
              <a:buChar char="●"/>
            </a:pPr>
            <a:r>
              <a:rPr lang="en-US" sz="1800" dirty="0">
                <a:solidFill>
                  <a:schemeClr val="tx1"/>
                </a:solidFill>
              </a:rPr>
              <a:t>Additional personnel and professional development</a:t>
            </a:r>
            <a:endParaRPr sz="1800" dirty="0">
              <a:solidFill>
                <a:schemeClr val="tx1"/>
              </a:solidFill>
            </a:endParaRPr>
          </a:p>
          <a:p>
            <a:pPr marL="457200" lvl="0" indent="-342900" algn="l" rtl="0">
              <a:lnSpc>
                <a:spcPct val="100000"/>
              </a:lnSpc>
              <a:spcBef>
                <a:spcPts val="1200"/>
              </a:spcBef>
              <a:spcAft>
                <a:spcPts val="0"/>
              </a:spcAft>
              <a:buClr>
                <a:schemeClr val="dk1"/>
              </a:buClr>
              <a:buSzPts val="1800"/>
              <a:buChar char="●"/>
            </a:pPr>
            <a:r>
              <a:rPr lang="en-US" sz="1800" dirty="0">
                <a:solidFill>
                  <a:schemeClr val="tx1"/>
                </a:solidFill>
              </a:rPr>
              <a:t>Classroom materials and equipment</a:t>
            </a:r>
            <a:endParaRPr sz="1800" dirty="0">
              <a:solidFill>
                <a:schemeClr val="tx1"/>
              </a:solidFill>
            </a:endParaRPr>
          </a:p>
          <a:p>
            <a:pPr marL="457200" lvl="0" indent="-342900" algn="l" rtl="0">
              <a:lnSpc>
                <a:spcPct val="100000"/>
              </a:lnSpc>
              <a:spcBef>
                <a:spcPts val="1200"/>
              </a:spcBef>
              <a:spcAft>
                <a:spcPts val="0"/>
              </a:spcAft>
              <a:buClr>
                <a:schemeClr val="dk1"/>
              </a:buClr>
              <a:buSzPts val="1800"/>
              <a:buChar char="●"/>
            </a:pPr>
            <a:r>
              <a:rPr lang="en-US" sz="1800" dirty="0">
                <a:solidFill>
                  <a:schemeClr val="tx1"/>
                </a:solidFill>
              </a:rPr>
              <a:t>Supplemental curriculum and technology</a:t>
            </a:r>
            <a:endParaRPr sz="1800" dirty="0">
              <a:solidFill>
                <a:schemeClr val="tx1"/>
              </a:solidFill>
            </a:endParaRPr>
          </a:p>
          <a:p>
            <a:pPr marL="457200" lvl="0" indent="-342900" algn="l" rtl="0">
              <a:lnSpc>
                <a:spcPct val="100000"/>
              </a:lnSpc>
              <a:spcBef>
                <a:spcPts val="1200"/>
              </a:spcBef>
              <a:spcAft>
                <a:spcPts val="0"/>
              </a:spcAft>
              <a:buClr>
                <a:schemeClr val="dk1"/>
              </a:buClr>
              <a:buSzPts val="1800"/>
              <a:buChar char="●"/>
            </a:pPr>
            <a:r>
              <a:rPr lang="en-US" sz="1800" dirty="0">
                <a:solidFill>
                  <a:schemeClr val="tx1"/>
                </a:solidFill>
              </a:rPr>
              <a:t>Small group interventions, tutoring, summer school</a:t>
            </a:r>
            <a:endParaRPr sz="1800" dirty="0">
              <a:solidFill>
                <a:schemeClr val="tx1"/>
              </a:solidFill>
            </a:endParaRPr>
          </a:p>
          <a:p>
            <a:pPr marL="457200" lvl="0" indent="-342900" algn="l" rtl="0">
              <a:lnSpc>
                <a:spcPct val="100000"/>
              </a:lnSpc>
              <a:spcBef>
                <a:spcPts val="1200"/>
              </a:spcBef>
              <a:spcAft>
                <a:spcPts val="0"/>
              </a:spcAft>
              <a:buClr>
                <a:schemeClr val="dk1"/>
              </a:buClr>
              <a:buSzPts val="1800"/>
              <a:buChar char="●"/>
            </a:pPr>
            <a:r>
              <a:rPr lang="en-US" sz="1800" dirty="0">
                <a:solidFill>
                  <a:schemeClr val="dk1"/>
                </a:solidFill>
              </a:rPr>
              <a:t>Parent-family engagement activities and resources</a:t>
            </a:r>
            <a:endParaRPr sz="1800" dirty="0">
              <a:solidFill>
                <a:schemeClr val="dk1"/>
              </a:solidFill>
            </a:endParaRPr>
          </a:p>
          <a:p>
            <a:pPr marL="457200" lvl="0" indent="-342900" algn="l" rtl="0">
              <a:lnSpc>
                <a:spcPct val="100000"/>
              </a:lnSpc>
              <a:spcBef>
                <a:spcPts val="1200"/>
              </a:spcBef>
              <a:spcAft>
                <a:spcPts val="0"/>
              </a:spcAft>
              <a:buClr>
                <a:schemeClr val="dk1"/>
              </a:buClr>
              <a:buSzPts val="1800"/>
              <a:buChar char="●"/>
            </a:pPr>
            <a:r>
              <a:rPr lang="en-US" sz="1800" b="0" i="0" u="none" strike="noStrike" cap="none" dirty="0">
                <a:solidFill>
                  <a:schemeClr val="dk1"/>
                </a:solidFill>
                <a:latin typeface="Trebuchet MS"/>
                <a:ea typeface="Trebuchet MS"/>
                <a:cs typeface="Trebuchet MS"/>
                <a:sym typeface="Trebuchet MS"/>
              </a:rPr>
              <a:t>Title I funds also provide for Parent-Family Engagement activities and trainings</a:t>
            </a:r>
            <a:r>
              <a:rPr lang="en-US" sz="1800" dirty="0">
                <a:solidFill>
                  <a:schemeClr val="dk1"/>
                </a:solidFill>
                <a:latin typeface="Trebuchet MS"/>
                <a:ea typeface="Trebuchet MS"/>
                <a:cs typeface="Trebuchet MS"/>
                <a:sym typeface="Trebuchet MS"/>
              </a:rPr>
              <a:t> </a:t>
            </a:r>
            <a:r>
              <a:rPr lang="en-US" sz="1800" b="0" i="0" u="none" strike="noStrike" cap="none" dirty="0">
                <a:solidFill>
                  <a:schemeClr val="dk1"/>
                </a:solidFill>
                <a:latin typeface="Trebuchet MS"/>
                <a:ea typeface="Trebuchet MS"/>
                <a:cs typeface="Trebuchet MS"/>
                <a:sym typeface="Trebuchet MS"/>
              </a:rPr>
              <a:t>throughout the year as well as:</a:t>
            </a:r>
            <a:endParaRPr sz="1800" b="0" i="0" u="none" strike="noStrike" cap="none" dirty="0">
              <a:solidFill>
                <a:schemeClr val="dk1"/>
              </a:solidFill>
              <a:latin typeface="Century Gothic"/>
              <a:ea typeface="Century Gothic"/>
              <a:cs typeface="Century Gothic"/>
              <a:sym typeface="Century Gothic"/>
            </a:endParaRPr>
          </a:p>
          <a:p>
            <a:pPr marL="914400" marR="0" lvl="1" indent="-342900" algn="l" rtl="0">
              <a:lnSpc>
                <a:spcPct val="115000"/>
              </a:lnSpc>
              <a:spcBef>
                <a:spcPts val="1200"/>
              </a:spcBef>
              <a:spcAft>
                <a:spcPts val="0"/>
              </a:spcAft>
              <a:buClr>
                <a:schemeClr val="dk1"/>
              </a:buClr>
              <a:buSzPts val="1800"/>
              <a:buFont typeface="Trebuchet MS"/>
              <a:buChar char="○"/>
            </a:pPr>
            <a:r>
              <a:rPr lang="en-US" sz="1800" b="0" i="0" u="none" strike="noStrike" cap="none" dirty="0">
                <a:solidFill>
                  <a:schemeClr val="dk1"/>
                </a:solidFill>
                <a:latin typeface="Trebuchet MS"/>
                <a:ea typeface="Trebuchet MS"/>
                <a:cs typeface="Trebuchet MS"/>
                <a:sym typeface="Trebuchet MS"/>
              </a:rPr>
              <a:t>Resources in our Parent &amp; Family Resource Area</a:t>
            </a:r>
            <a:endParaRPr sz="1800" b="0" i="0" u="none" strike="noStrike" cap="none" dirty="0">
              <a:solidFill>
                <a:schemeClr val="dk1"/>
              </a:solidFill>
              <a:latin typeface="Century Gothic"/>
              <a:ea typeface="Century Gothic"/>
              <a:cs typeface="Century Gothic"/>
              <a:sym typeface="Century Gothic"/>
            </a:endParaRPr>
          </a:p>
          <a:p>
            <a:pPr marL="914400" marR="0" lvl="1" indent="-342900" algn="l" rtl="0">
              <a:lnSpc>
                <a:spcPct val="115000"/>
              </a:lnSpc>
              <a:spcBef>
                <a:spcPts val="0"/>
              </a:spcBef>
              <a:spcAft>
                <a:spcPts val="0"/>
              </a:spcAft>
              <a:buClr>
                <a:schemeClr val="dk1"/>
              </a:buClr>
              <a:buSzPts val="1800"/>
              <a:buFont typeface="Trebuchet MS"/>
              <a:buChar char="○"/>
            </a:pPr>
            <a:r>
              <a:rPr lang="en-US" sz="1800" b="0" i="0" u="none" strike="noStrike" cap="none" dirty="0">
                <a:solidFill>
                  <a:schemeClr val="dk1"/>
                </a:solidFill>
                <a:latin typeface="Trebuchet MS"/>
                <a:ea typeface="Trebuchet MS"/>
                <a:cs typeface="Trebuchet MS"/>
                <a:sym typeface="Trebuchet MS"/>
              </a:rPr>
              <a:t>Student Planners and Parent-School Communication F</a:t>
            </a:r>
            <a:r>
              <a:rPr lang="en-US" sz="1800" dirty="0">
                <a:solidFill>
                  <a:schemeClr val="dk1"/>
                </a:solidFill>
                <a:latin typeface="Trebuchet MS"/>
                <a:ea typeface="Trebuchet MS"/>
                <a:cs typeface="Trebuchet MS"/>
                <a:sym typeface="Trebuchet MS"/>
              </a:rPr>
              <a:t>olders</a:t>
            </a:r>
            <a:endParaRPr sz="1800" b="0" i="0" u="none" strike="noStrike" cap="none" dirty="0">
              <a:solidFill>
                <a:schemeClr val="dk1"/>
              </a:solidFill>
              <a:latin typeface="Trebuchet MS"/>
              <a:ea typeface="Trebuchet MS"/>
              <a:cs typeface="Trebuchet MS"/>
              <a:sym typeface="Trebuchet MS"/>
            </a:endParaRPr>
          </a:p>
          <a:p>
            <a:pPr marL="914400" marR="0" lvl="1" indent="-342900" algn="l" rtl="0">
              <a:lnSpc>
                <a:spcPct val="115000"/>
              </a:lnSpc>
              <a:spcBef>
                <a:spcPts val="0"/>
              </a:spcBef>
              <a:spcAft>
                <a:spcPts val="0"/>
              </a:spcAft>
              <a:buClr>
                <a:schemeClr val="dk1"/>
              </a:buClr>
              <a:buSzPts val="1800"/>
              <a:buFont typeface="Trebuchet MS"/>
              <a:buChar char="○"/>
            </a:pPr>
            <a:r>
              <a:rPr lang="en-US" sz="1800" dirty="0">
                <a:solidFill>
                  <a:schemeClr val="dk1"/>
                </a:solidFill>
                <a:latin typeface="Trebuchet MS"/>
                <a:ea typeface="Trebuchet MS"/>
                <a:cs typeface="Trebuchet MS"/>
                <a:sym typeface="Trebuchet MS"/>
              </a:rPr>
              <a:t>Electronic Family Newsletters </a:t>
            </a:r>
            <a:endParaRPr sz="1800" dirty="0">
              <a:solidFill>
                <a:schemeClr val="dk1"/>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idx="4294967295"/>
          </p:nvPr>
        </p:nvSpPr>
        <p:spPr>
          <a:xfrm>
            <a:off x="80675" y="0"/>
            <a:ext cx="9063300" cy="11151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800"/>
              <a:buFont typeface="Calibri"/>
              <a:buNone/>
            </a:pPr>
            <a:r>
              <a:rPr lang="en-US" sz="4800" b="1"/>
              <a:t>🎓 Educational Standards</a:t>
            </a:r>
            <a:endParaRPr sz="4800" b="1">
              <a:solidFill>
                <a:schemeClr val="dk1"/>
              </a:solidFill>
            </a:endParaRPr>
          </a:p>
        </p:txBody>
      </p:sp>
      <p:sp>
        <p:nvSpPr>
          <p:cNvPr id="121" name="Google Shape;121;p22"/>
          <p:cNvSpPr txBox="1"/>
          <p:nvPr/>
        </p:nvSpPr>
        <p:spPr>
          <a:xfrm>
            <a:off x="421325" y="1115100"/>
            <a:ext cx="8382000" cy="5576100"/>
          </a:xfrm>
          <a:prstGeom prst="rect">
            <a:avLst/>
          </a:prstGeom>
          <a:noFill/>
          <a:ln>
            <a:noFill/>
          </a:ln>
        </p:spPr>
        <p:txBody>
          <a:bodyPr spcFirstLastPara="1" wrap="square" lIns="91425" tIns="45700" rIns="91425" bIns="45700" anchor="t" anchorCtr="0">
            <a:noAutofit/>
          </a:bodyPr>
          <a:lstStyle/>
          <a:p>
            <a:pPr marL="457200" lvl="0" indent="-355600" algn="l" rtl="0">
              <a:lnSpc>
                <a:spcPct val="150000"/>
              </a:lnSpc>
              <a:spcBef>
                <a:spcPts val="0"/>
              </a:spcBef>
              <a:spcAft>
                <a:spcPts val="0"/>
              </a:spcAft>
              <a:buClr>
                <a:schemeClr val="dk1"/>
              </a:buClr>
              <a:buSzPts val="2000"/>
              <a:buChar char="●"/>
            </a:pPr>
            <a:r>
              <a:rPr lang="en-US" sz="2000">
                <a:solidFill>
                  <a:schemeClr val="dk1"/>
                </a:solidFill>
              </a:rPr>
              <a:t>Florida’s standards set high expectations for all students</a:t>
            </a:r>
            <a:endParaRPr sz="2000">
              <a:solidFill>
                <a:schemeClr val="dk1"/>
              </a:solidFill>
            </a:endParaRPr>
          </a:p>
          <a:p>
            <a:pPr marL="457200" lvl="0" indent="-355600" algn="l" rtl="0">
              <a:lnSpc>
                <a:spcPct val="150000"/>
              </a:lnSpc>
              <a:spcBef>
                <a:spcPts val="0"/>
              </a:spcBef>
              <a:spcAft>
                <a:spcPts val="0"/>
              </a:spcAft>
              <a:buClr>
                <a:schemeClr val="dk1"/>
              </a:buClr>
              <a:buSzPts val="2000"/>
              <a:buChar char="●"/>
            </a:pPr>
            <a:r>
              <a:rPr lang="en-US" sz="2000">
                <a:solidFill>
                  <a:schemeClr val="dk1"/>
                </a:solidFill>
              </a:rPr>
              <a:t>They specify what your child should know and be able to do at each grade level.</a:t>
            </a:r>
            <a:endParaRPr sz="2000">
              <a:solidFill>
                <a:schemeClr val="dk1"/>
              </a:solidFill>
            </a:endParaRPr>
          </a:p>
          <a:p>
            <a:pPr marL="457200" lvl="0" indent="-355600" algn="l" rtl="0">
              <a:lnSpc>
                <a:spcPct val="150000"/>
              </a:lnSpc>
              <a:spcBef>
                <a:spcPts val="0"/>
              </a:spcBef>
              <a:spcAft>
                <a:spcPts val="0"/>
              </a:spcAft>
              <a:buClr>
                <a:schemeClr val="dk1"/>
              </a:buClr>
              <a:buSzPts val="2000"/>
              <a:buChar char="●"/>
            </a:pPr>
            <a:r>
              <a:rPr lang="en-US" sz="2000">
                <a:solidFill>
                  <a:schemeClr val="dk1"/>
                </a:solidFill>
              </a:rPr>
              <a:t>Grades K-5 currently use B.E.S.T. Standards</a:t>
            </a:r>
            <a:endParaRPr sz="2000">
              <a:solidFill>
                <a:schemeClr val="dk1"/>
              </a:solidFill>
            </a:endParaRPr>
          </a:p>
          <a:p>
            <a:pPr marL="457200" lvl="0" indent="-355600" algn="l" rtl="0">
              <a:lnSpc>
                <a:spcPct val="150000"/>
              </a:lnSpc>
              <a:spcBef>
                <a:spcPts val="0"/>
              </a:spcBef>
              <a:spcAft>
                <a:spcPts val="0"/>
              </a:spcAft>
              <a:buClr>
                <a:schemeClr val="dk1"/>
              </a:buClr>
              <a:buSzPts val="2000"/>
              <a:buChar char="●"/>
            </a:pPr>
            <a:r>
              <a:rPr lang="en-US" sz="2000">
                <a:solidFill>
                  <a:schemeClr val="dk1"/>
                </a:solidFill>
              </a:rPr>
              <a:t>The B.E.S.T. Standards form the framework for student knowledge in:</a:t>
            </a:r>
            <a:endParaRPr sz="2000">
              <a:solidFill>
                <a:schemeClr val="dk1"/>
              </a:solidFill>
            </a:endParaRPr>
          </a:p>
          <a:p>
            <a:pPr marL="914400" lvl="1" indent="-355600" algn="l" rtl="0">
              <a:lnSpc>
                <a:spcPct val="115000"/>
              </a:lnSpc>
              <a:spcBef>
                <a:spcPts val="0"/>
              </a:spcBef>
              <a:spcAft>
                <a:spcPts val="0"/>
              </a:spcAft>
              <a:buClr>
                <a:schemeClr val="dk1"/>
              </a:buClr>
              <a:buSzPts val="2000"/>
              <a:buChar char="○"/>
            </a:pPr>
            <a:r>
              <a:rPr lang="en-US" sz="2000">
                <a:solidFill>
                  <a:schemeClr val="dk1"/>
                </a:solidFill>
              </a:rPr>
              <a:t>English Language Arts (ELA)</a:t>
            </a:r>
            <a:endParaRPr sz="2000">
              <a:solidFill>
                <a:schemeClr val="dk1"/>
              </a:solidFill>
            </a:endParaRPr>
          </a:p>
          <a:p>
            <a:pPr marL="914400" lvl="1" indent="-355600" algn="l" rtl="0">
              <a:lnSpc>
                <a:spcPct val="115000"/>
              </a:lnSpc>
              <a:spcBef>
                <a:spcPts val="0"/>
              </a:spcBef>
              <a:spcAft>
                <a:spcPts val="0"/>
              </a:spcAft>
              <a:buClr>
                <a:schemeClr val="dk1"/>
              </a:buClr>
              <a:buSzPts val="2000"/>
              <a:buChar char="○"/>
            </a:pPr>
            <a:r>
              <a:rPr lang="en-US" sz="2000">
                <a:solidFill>
                  <a:schemeClr val="dk1"/>
                </a:solidFill>
              </a:rPr>
              <a:t>Reading/Writing/Language/Speaking &amp; Listening</a:t>
            </a:r>
            <a:endParaRPr sz="2000">
              <a:solidFill>
                <a:schemeClr val="dk1"/>
              </a:solidFill>
            </a:endParaRPr>
          </a:p>
          <a:p>
            <a:pPr marL="914400" lvl="1" indent="-355600" algn="l" rtl="0">
              <a:lnSpc>
                <a:spcPct val="115000"/>
              </a:lnSpc>
              <a:spcBef>
                <a:spcPts val="0"/>
              </a:spcBef>
              <a:spcAft>
                <a:spcPts val="0"/>
              </a:spcAft>
              <a:buClr>
                <a:schemeClr val="dk1"/>
              </a:buClr>
              <a:buSzPts val="2000"/>
              <a:buChar char="○"/>
            </a:pPr>
            <a:r>
              <a:rPr lang="en-US" sz="2000">
                <a:solidFill>
                  <a:schemeClr val="dk1"/>
                </a:solidFill>
              </a:rPr>
              <a:t>Mathematics</a:t>
            </a:r>
            <a:endParaRPr sz="2000">
              <a:solidFill>
                <a:schemeClr val="dk1"/>
              </a:solidFill>
            </a:endParaRPr>
          </a:p>
          <a:p>
            <a:pPr marL="914400" lvl="1" indent="-355600" algn="l" rtl="0">
              <a:lnSpc>
                <a:spcPct val="115000"/>
              </a:lnSpc>
              <a:spcBef>
                <a:spcPts val="0"/>
              </a:spcBef>
              <a:spcAft>
                <a:spcPts val="0"/>
              </a:spcAft>
              <a:buClr>
                <a:schemeClr val="dk1"/>
              </a:buClr>
              <a:buSzPts val="2000"/>
              <a:buChar char="○"/>
            </a:pPr>
            <a:r>
              <a:rPr lang="en-US" sz="2000">
                <a:solidFill>
                  <a:schemeClr val="dk1"/>
                </a:solidFill>
              </a:rPr>
              <a:t>Literacy in Social Studies</a:t>
            </a:r>
            <a:endParaRPr sz="2000">
              <a:solidFill>
                <a:schemeClr val="dk1"/>
              </a:solidFill>
            </a:endParaRPr>
          </a:p>
          <a:p>
            <a:pPr marL="914400" lvl="1" indent="-355600" algn="l" rtl="0">
              <a:lnSpc>
                <a:spcPct val="115000"/>
              </a:lnSpc>
              <a:spcBef>
                <a:spcPts val="0"/>
              </a:spcBef>
              <a:spcAft>
                <a:spcPts val="0"/>
              </a:spcAft>
              <a:buClr>
                <a:schemeClr val="dk1"/>
              </a:buClr>
              <a:buSzPts val="2000"/>
              <a:buChar char="○"/>
            </a:pPr>
            <a:r>
              <a:rPr lang="en-US" sz="2000">
                <a:solidFill>
                  <a:schemeClr val="dk1"/>
                </a:solidFill>
              </a:rPr>
              <a:t>Science</a:t>
            </a:r>
            <a:br>
              <a:rPr lang="en-US" sz="2000">
                <a:solidFill>
                  <a:schemeClr val="dk1"/>
                </a:solidFill>
              </a:rPr>
            </a:br>
            <a:endParaRPr sz="1200">
              <a:solidFill>
                <a:schemeClr val="dk1"/>
              </a:solidFill>
            </a:endParaRPr>
          </a:p>
          <a:p>
            <a:pPr marL="0" lvl="0" indent="0" algn="l" rtl="0">
              <a:lnSpc>
                <a:spcPct val="115000"/>
              </a:lnSpc>
              <a:spcBef>
                <a:spcPts val="480"/>
              </a:spcBef>
              <a:spcAft>
                <a:spcPts val="0"/>
              </a:spcAft>
              <a:buNone/>
            </a:pPr>
            <a:r>
              <a:rPr lang="en-US" sz="2000">
                <a:solidFill>
                  <a:schemeClr val="dk1"/>
                </a:solidFill>
              </a:rPr>
              <a:t>More info:	 </a:t>
            </a:r>
            <a:r>
              <a:rPr lang="en-US" sz="2000" u="sng">
                <a:solidFill>
                  <a:schemeClr val="hlink"/>
                </a:solidFill>
                <a:hlinkClick r:id="rId3"/>
              </a:rPr>
              <a:t>https://www.fldoe.org/academics/standards/</a:t>
            </a:r>
            <a:endParaRPr sz="2000">
              <a:solidFill>
                <a:schemeClr val="dk1"/>
              </a:solidFill>
            </a:endParaRPr>
          </a:p>
          <a:p>
            <a:pPr marL="0" lvl="0" indent="0" algn="l" rtl="0">
              <a:lnSpc>
                <a:spcPct val="115000"/>
              </a:lnSpc>
              <a:spcBef>
                <a:spcPts val="480"/>
              </a:spcBef>
              <a:spcAft>
                <a:spcPts val="0"/>
              </a:spcAft>
              <a:buNone/>
            </a:pPr>
            <a:r>
              <a:rPr lang="en-US" sz="2000">
                <a:solidFill>
                  <a:schemeClr val="dk1"/>
                </a:solidFill>
              </a:rPr>
              <a:t>			</a:t>
            </a:r>
            <a:r>
              <a:rPr lang="en-US" sz="1800" u="sng">
                <a:solidFill>
                  <a:srgbClr val="0000FF"/>
                </a:solidFill>
                <a:latin typeface="Century Gothic"/>
                <a:ea typeface="Century Gothic"/>
                <a:cs typeface="Century Gothic"/>
                <a:sym typeface="Century Gothic"/>
                <a:hlinkClick r:id="rId4">
                  <a:extLst>
                    <a:ext uri="{A12FA001-AC4F-418D-AE19-62706E023703}">
                      <ahyp:hlinkClr xmlns:ahyp="http://schemas.microsoft.com/office/drawing/2018/hyperlinkcolor" val="tx"/>
                    </a:ext>
                  </a:extLst>
                </a:hlinkClick>
              </a:rPr>
              <a:t>https://www.cpalms.org/Public/search/Standard</a:t>
            </a:r>
            <a:endParaRPr sz="2000">
              <a:solidFill>
                <a:schemeClr val="dk1"/>
              </a:solidFill>
            </a:endParaRPr>
          </a:p>
          <a:p>
            <a:pPr marL="0" marR="0" lvl="0" indent="0" algn="l" rtl="0">
              <a:lnSpc>
                <a:spcPct val="115000"/>
              </a:lnSpc>
              <a:spcBef>
                <a:spcPts val="480"/>
              </a:spcBef>
              <a:spcAft>
                <a:spcPts val="0"/>
              </a:spcAft>
              <a:buClr>
                <a:schemeClr val="dk2"/>
              </a:buClr>
              <a:buSzPts val="2400"/>
              <a:buFont typeface="Trebuchet MS"/>
              <a:buNone/>
            </a:pPr>
            <a:endParaRPr sz="22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4727</Words>
  <Application>Microsoft Office PowerPoint</Application>
  <PresentationFormat>On-screen Show (4:3)</PresentationFormat>
  <Paragraphs>335</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Trebuchet MS</vt:lpstr>
      <vt:lpstr>Comic Sans MS</vt:lpstr>
      <vt:lpstr>Calibri</vt:lpstr>
      <vt:lpstr>Arial</vt:lpstr>
      <vt:lpstr>Noto Sans Symbols</vt:lpstr>
      <vt:lpstr>Century Gothic</vt:lpstr>
      <vt:lpstr>Gill Sans</vt:lpstr>
      <vt:lpstr>Simple Light</vt:lpstr>
      <vt:lpstr>PowerPoint Presentation</vt:lpstr>
      <vt:lpstr>📋 Agenda</vt:lpstr>
      <vt:lpstr>ACPS Title I Guiding Principles</vt:lpstr>
      <vt:lpstr>🔍 What is Title 1?</vt:lpstr>
      <vt:lpstr>🔄  How Title 1 Works</vt:lpstr>
      <vt:lpstr>🤔Who Decides How Funds are Spent?</vt:lpstr>
      <vt:lpstr>🔍 Viewing Title 1 Budgets</vt:lpstr>
      <vt:lpstr>👐Supplemental Support</vt:lpstr>
      <vt:lpstr>🎓 Educational Standards</vt:lpstr>
      <vt:lpstr>Tracking Student Success:   State, District, and School Assessments </vt:lpstr>
      <vt:lpstr>🏫 Working Together</vt:lpstr>
      <vt:lpstr>🤝 PFE Plan Guidelines</vt:lpstr>
      <vt:lpstr>     Your Involvement is Key!</vt:lpstr>
      <vt:lpstr>👪 Parents’ Right to Know</vt:lpstr>
      <vt:lpstr>📚 Parent &amp; Family Resource Area</vt:lpstr>
      <vt:lpstr>📚Additional Information</vt:lpstr>
      <vt:lpstr> Questions?</vt:lpstr>
      <vt:lpstr> ✨Thank You for Attending!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Ashley Barnes</dc:creator>
  <cp:lastModifiedBy>Ashley Barnes</cp:lastModifiedBy>
  <cp:revision>3</cp:revision>
  <dcterms:modified xsi:type="dcterms:W3CDTF">2025-09-12T13:47:50Z</dcterms:modified>
</cp:coreProperties>
</file>