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950075" cy="9236075"/>
  <p:embeddedFontLst>
    <p:embeddedFont>
      <p:font typeface="Century Gothic" panose="020B0502020202020204" pitchFamily="34" charset="0"/>
      <p:regular r:id="rId23"/>
      <p:bold r:id="rId24"/>
      <p:italic r:id="rId25"/>
      <p:boldItalic r:id="rId26"/>
    </p:embeddedFont>
    <p:embeddedFont>
      <p:font typeface="Comic Sans MS" panose="030F0702030302020204" pitchFamily="66" charset="0"/>
      <p:regular r:id="rId27"/>
      <p:bold r:id="rId28"/>
      <p:italic r:id="rId29"/>
      <p:boldItalic r:id="rId30"/>
    </p:embeddedFont>
    <p:embeddedFont>
      <p:font typeface="Gill Sans" panose="020B0604020202020204" charset="0"/>
      <p:regular r:id="rId31"/>
      <p:bold r:id="rId32"/>
    </p:embeddedFont>
    <p:embeddedFont>
      <p:font typeface="Trebuchet MS" panose="020B0603020202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536"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12501" cy="462120"/>
          </a:xfrm>
          <a:prstGeom prst="rect">
            <a:avLst/>
          </a:prstGeom>
          <a:noFill/>
          <a:ln>
            <a:noFill/>
          </a:ln>
        </p:spPr>
        <p:txBody>
          <a:bodyPr spcFirstLastPara="1" wrap="square" lIns="92425" tIns="46200" rIns="92425" bIns="46200" anchor="t" anchorCtr="0">
            <a:noAutofit/>
          </a:bodyPr>
          <a:lstStyle>
            <a:lvl1pPr marR="0" lvl="0" algn="l"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35971" y="0"/>
            <a:ext cx="3012500" cy="462120"/>
          </a:xfrm>
          <a:prstGeom prst="rect">
            <a:avLst/>
          </a:prstGeom>
          <a:noFill/>
          <a:ln>
            <a:noFill/>
          </a:ln>
        </p:spPr>
        <p:txBody>
          <a:bodyPr spcFirstLastPara="1" wrap="square" lIns="92425" tIns="46200" rIns="92425" bIns="46200" anchor="t" anchorCtr="0">
            <a:noAutofit/>
          </a:bodyPr>
          <a:lstStyle>
            <a:lvl1pPr marR="0" lvl="0" algn="r"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772378"/>
            <a:ext cx="3012501" cy="462120"/>
          </a:xfrm>
          <a:prstGeom prst="rect">
            <a:avLst/>
          </a:prstGeom>
          <a:noFill/>
          <a:ln>
            <a:noFill/>
          </a:ln>
        </p:spPr>
        <p:txBody>
          <a:bodyPr spcFirstLastPara="1" wrap="square" lIns="92425" tIns="46200" rIns="92425" bIns="46200" anchor="b" anchorCtr="0">
            <a:noAutofit/>
          </a:bodyPr>
          <a:lstStyle>
            <a:lvl1pPr marR="0" lvl="0" algn="l"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marR="0" lvl="0" indent="0" algn="r" rtl="0">
              <a:spcBef>
                <a:spcPts val="0"/>
              </a:spcBef>
              <a:spcAft>
                <a:spcPts val="0"/>
              </a:spcAft>
              <a:buClr>
                <a:schemeClr val="dk1"/>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2" name="Google Shape;102;p1: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Please remember to fill in the red text areas with your school’s information.</a:t>
            </a:r>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i="1">
                <a:latin typeface="Arial"/>
                <a:ea typeface="Arial"/>
                <a:cs typeface="Arial"/>
                <a:sym typeface="Arial"/>
              </a:rPr>
              <a:t>(Assurance 11c)</a:t>
            </a:r>
            <a:endParaRPr i="1"/>
          </a:p>
          <a:p>
            <a:pPr marL="0" lvl="0" indent="0" algn="l" rtl="0">
              <a:lnSpc>
                <a:spcPct val="100000"/>
              </a:lnSpc>
              <a:spcBef>
                <a:spcPts val="360"/>
              </a:spcBef>
              <a:spcAft>
                <a:spcPts val="0"/>
              </a:spcAft>
              <a:buSzPts val="1400"/>
              <a:buNone/>
            </a:pPr>
            <a:endParaRPr/>
          </a:p>
        </p:txBody>
      </p:sp>
      <p:sp>
        <p:nvSpPr>
          <p:cNvPr id="103" name="Google Shape;103;p1: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More information about specific standards by grade level can be found at the CPalms weblink.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11d)</a:t>
            </a:r>
            <a:endParaRPr i="1"/>
          </a:p>
        </p:txBody>
      </p:sp>
      <p:sp>
        <p:nvSpPr>
          <p:cNvPr id="171" name="Google Shape;171;p9: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Calibri"/>
                <a:ea typeface="Calibri"/>
                <a:cs typeface="Calibri"/>
                <a:sym typeface="Calibri"/>
              </a:rPr>
              <a:t>Assessments—Add specific information on the assessments administered at the school.  School utilizing ISIP assessments need to add that information to this slide.</a:t>
            </a:r>
            <a:endParaRPr>
              <a:latin typeface="Calibri"/>
              <a:ea typeface="Calibri"/>
              <a:cs typeface="Calibri"/>
              <a:sym typeface="Calibri"/>
            </a:endParaRPr>
          </a:p>
          <a:p>
            <a:pPr marL="0" lvl="0" indent="0" algn="l" rtl="0">
              <a:lnSpc>
                <a:spcPct val="100000"/>
              </a:lnSpc>
              <a:spcBef>
                <a:spcPts val="360"/>
              </a:spcBef>
              <a:spcAft>
                <a:spcPts val="0"/>
              </a:spcAft>
              <a:buSzPts val="1400"/>
              <a:buNone/>
            </a:pPr>
            <a:endParaRPr>
              <a:latin typeface="Calibri"/>
              <a:ea typeface="Calibri"/>
              <a:cs typeface="Calibri"/>
              <a:sym typeface="Calibri"/>
            </a:endParaRPr>
          </a:p>
          <a:p>
            <a:pPr marL="0" marR="0" lvl="0" indent="0" algn="l" rtl="0">
              <a:lnSpc>
                <a:spcPct val="100000"/>
              </a:lnSpc>
              <a:spcBef>
                <a:spcPts val="360"/>
              </a:spcBef>
              <a:spcAft>
                <a:spcPts val="0"/>
              </a:spcAft>
              <a:buClr>
                <a:srgbClr val="000000"/>
              </a:buClr>
              <a:buSzPts val="1400"/>
              <a:buFont typeface="Arial"/>
              <a:buNone/>
            </a:pPr>
            <a:r>
              <a:rPr lang="en-US" sz="1200" i="0" u="none" strike="noStrike" cap="none">
                <a:latin typeface="Calibri"/>
                <a:ea typeface="Calibri"/>
                <a:cs typeface="Calibri"/>
                <a:sym typeface="Calibri"/>
              </a:rPr>
              <a:t>The District monitors student progress through both formal an</a:t>
            </a:r>
            <a:r>
              <a:rPr lang="en-US" sz="1200">
                <a:latin typeface="Calibri"/>
                <a:ea typeface="Calibri"/>
                <a:cs typeface="Calibri"/>
                <a:sym typeface="Calibri"/>
              </a:rPr>
              <a:t>d informal assessments </a:t>
            </a:r>
            <a:r>
              <a:rPr lang="en-US" sz="1200" i="0" u="none" strike="noStrike" cap="none">
                <a:latin typeface="Calibri"/>
                <a:ea typeface="Calibri"/>
                <a:cs typeface="Calibri"/>
                <a:sym typeface="Calibri"/>
              </a:rPr>
              <a:t>in order to </a:t>
            </a:r>
            <a:r>
              <a:rPr lang="en-US" sz="1200">
                <a:latin typeface="Calibri"/>
                <a:ea typeface="Calibri"/>
                <a:cs typeface="Calibri"/>
                <a:sym typeface="Calibri"/>
              </a:rPr>
              <a:t>ascertain</a:t>
            </a:r>
            <a:r>
              <a:rPr lang="en-US" sz="1200" i="0" u="none" strike="noStrike" cap="none">
                <a:latin typeface="Calibri"/>
                <a:ea typeface="Calibri"/>
                <a:cs typeface="Calibri"/>
                <a:sym typeface="Calibri"/>
              </a:rPr>
              <a:t> stude</a:t>
            </a:r>
            <a:r>
              <a:rPr lang="en-US" sz="1200">
                <a:latin typeface="Calibri"/>
                <a:ea typeface="Calibri"/>
                <a:cs typeface="Calibri"/>
                <a:sym typeface="Calibri"/>
              </a:rPr>
              <a:t>nt academic progress with the standards, inform planning, and drive instruction for increased and targeted student outcomes.</a:t>
            </a:r>
            <a:r>
              <a:rPr lang="en-US" sz="1200" i="0" u="none" strike="noStrike" cap="none">
                <a:latin typeface="Calibri"/>
                <a:ea typeface="Calibri"/>
                <a:cs typeface="Calibri"/>
                <a:sym typeface="Calibri"/>
              </a:rPr>
              <a:t> </a:t>
            </a:r>
            <a:endParaRPr>
              <a:latin typeface="Calibri"/>
              <a:ea typeface="Calibri"/>
              <a:cs typeface="Calibri"/>
              <a:sym typeface="Calibri"/>
            </a:endParaRPr>
          </a:p>
          <a:p>
            <a:pPr marL="0" lvl="0" indent="0" algn="l" rtl="0">
              <a:lnSpc>
                <a:spcPct val="100000"/>
              </a:lnSpc>
              <a:spcBef>
                <a:spcPts val="360"/>
              </a:spcBef>
              <a:spcAft>
                <a:spcPts val="0"/>
              </a:spcAft>
              <a:buSzPts val="1400"/>
              <a:buNone/>
            </a:pPr>
            <a:endParaRPr>
              <a:latin typeface="Calibri"/>
              <a:ea typeface="Calibri"/>
              <a:cs typeface="Calibri"/>
              <a:sym typeface="Calibri"/>
            </a:endParaRPr>
          </a:p>
          <a:p>
            <a:pPr marL="0" lvl="0" indent="0" algn="l" rtl="0">
              <a:lnSpc>
                <a:spcPct val="100000"/>
              </a:lnSpc>
              <a:spcBef>
                <a:spcPts val="360"/>
              </a:spcBef>
              <a:spcAft>
                <a:spcPts val="0"/>
              </a:spcAft>
              <a:buSzPts val="1400"/>
              <a:buNone/>
            </a:pPr>
            <a:r>
              <a:rPr lang="en-US" i="1">
                <a:latin typeface="Calibri"/>
                <a:ea typeface="Calibri"/>
                <a:cs typeface="Calibri"/>
                <a:sym typeface="Calibri"/>
              </a:rPr>
              <a:t>(Assurance 11c &amp; d)</a:t>
            </a:r>
            <a:endParaRPr>
              <a:latin typeface="Calibri"/>
              <a:ea typeface="Calibri"/>
              <a:cs typeface="Calibri"/>
              <a:sym typeface="Calibri"/>
            </a:endParaRPr>
          </a:p>
          <a:p>
            <a:pPr marL="0" lvl="0" indent="0" algn="l" rtl="0">
              <a:lnSpc>
                <a:spcPct val="100000"/>
              </a:lnSpc>
              <a:spcBef>
                <a:spcPts val="360"/>
              </a:spcBef>
              <a:spcAft>
                <a:spcPts val="0"/>
              </a:spcAft>
              <a:buSzPts val="1400"/>
              <a:buNone/>
            </a:pPr>
            <a:endParaRPr i="1">
              <a:latin typeface="Calibri"/>
              <a:ea typeface="Calibri"/>
              <a:cs typeface="Calibri"/>
              <a:sym typeface="Calibri"/>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Calibri"/>
                <a:ea typeface="Calibri"/>
                <a:cs typeface="Calibri"/>
                <a:sym typeface="Calibri"/>
              </a:rPr>
              <a:t>K-5 ELA Tools:</a:t>
            </a:r>
            <a:endParaRPr sz="1200" i="0" u="none" strike="noStrike" cap="none">
              <a:solidFill>
                <a:schemeClr val="dk1"/>
              </a:solidFill>
              <a:latin typeface="Calibri"/>
              <a:ea typeface="Calibri"/>
              <a:cs typeface="Calibri"/>
              <a:sym typeface="Calibri"/>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Calibri"/>
                <a:ea typeface="Calibri"/>
                <a:cs typeface="Calibri"/>
                <a:sym typeface="Calibri"/>
              </a:rPr>
              <a:t>FLKRS </a:t>
            </a:r>
            <a:r>
              <a:rPr lang="en-US" sz="1200" i="0" u="none" strike="noStrike" cap="none">
                <a:solidFill>
                  <a:schemeClr val="dk1"/>
                </a:solidFill>
                <a:latin typeface="Calibri"/>
                <a:ea typeface="Calibri"/>
                <a:cs typeface="Calibri"/>
                <a:sym typeface="Calibri"/>
              </a:rPr>
              <a:t>(K only - statutorily required during the first 30 days of school)</a:t>
            </a:r>
            <a:endParaRPr>
              <a:latin typeface="Calibri"/>
              <a:ea typeface="Calibri"/>
              <a:cs typeface="Calibri"/>
              <a:sym typeface="Calibri"/>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Calibri"/>
                <a:ea typeface="Calibri"/>
                <a:cs typeface="Calibri"/>
                <a:sym typeface="Calibri"/>
              </a:rPr>
              <a:t>DIBELS</a:t>
            </a:r>
            <a:r>
              <a:rPr lang="en-US" sz="1200" i="0" u="none" strike="noStrike" cap="none">
                <a:solidFill>
                  <a:schemeClr val="dk1"/>
                </a:solidFill>
                <a:latin typeface="Calibri"/>
                <a:ea typeface="Calibri"/>
                <a:cs typeface="Calibri"/>
                <a:sym typeface="Calibri"/>
              </a:rPr>
              <a:t> (ALL students in grades K-5, three times per year--beginning, middle, end)</a:t>
            </a:r>
            <a:endParaRPr>
              <a:latin typeface="Calibri"/>
              <a:ea typeface="Calibri"/>
              <a:cs typeface="Calibri"/>
              <a:sym typeface="Calibri"/>
            </a:endParaRPr>
          </a:p>
          <a:p>
            <a:pPr marL="914400" lvl="1" indent="-228600" algn="l" rtl="0">
              <a:lnSpc>
                <a:spcPct val="100000"/>
              </a:lnSpc>
              <a:spcBef>
                <a:spcPts val="360"/>
              </a:spcBef>
              <a:spcAft>
                <a:spcPts val="0"/>
              </a:spcAft>
              <a:buSzPts val="1400"/>
              <a:buNone/>
            </a:pPr>
            <a:r>
              <a:rPr lang="en-US" sz="1200" i="0" u="none" strike="noStrike" cap="none">
                <a:solidFill>
                  <a:schemeClr val="dk1"/>
                </a:solidFill>
                <a:latin typeface="Calibri"/>
                <a:ea typeface="Calibri"/>
                <a:cs typeface="Calibri"/>
                <a:sym typeface="Calibri"/>
              </a:rPr>
              <a:t>Students who are working below</a:t>
            </a:r>
            <a:r>
              <a:rPr lang="en-US" sz="1200" b="0" i="0" u="none" strike="noStrike" cap="none">
                <a:solidFill>
                  <a:schemeClr val="dk1"/>
                </a:solidFill>
                <a:latin typeface="Arial"/>
                <a:ea typeface="Arial"/>
                <a:cs typeface="Arial"/>
                <a:sym typeface="Arial"/>
              </a:rPr>
              <a:t> expectation should have more frequent fluency measures--more to come</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AIMS</a:t>
            </a:r>
            <a:r>
              <a:rPr lang="en-US" sz="1200" b="0" i="0" u="none" strike="noStrike" cap="none">
                <a:solidFill>
                  <a:schemeClr val="dk1"/>
                </a:solidFill>
                <a:latin typeface="Arial"/>
                <a:ea typeface="Arial"/>
                <a:cs typeface="Arial"/>
                <a:sym typeface="Arial"/>
              </a:rPr>
              <a:t> (Grades 2-5, three times per year--Q1, Q2, Q3)</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ISIP </a:t>
            </a:r>
            <a:r>
              <a:rPr lang="en-US" sz="1200" b="0" i="0" u="none" strike="noStrike" cap="none">
                <a:solidFill>
                  <a:schemeClr val="dk1"/>
                </a:solidFill>
                <a:latin typeface="Arial"/>
                <a:ea typeface="Arial"/>
                <a:cs typeface="Arial"/>
                <a:sym typeface="Arial"/>
              </a:rPr>
              <a:t>(K-5, can be bimonthly or monthly, up to school, info on how to manage ISIP will be released soon</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Formative Assessment Options:  </a:t>
            </a:r>
            <a:r>
              <a:rPr lang="en-US" sz="1200" b="0" i="0" u="none" strike="noStrike" cap="none">
                <a:solidFill>
                  <a:schemeClr val="dk1"/>
                </a:solidFill>
                <a:latin typeface="Arial"/>
                <a:ea typeface="Arial"/>
                <a:cs typeface="Arial"/>
                <a:sym typeface="Arial"/>
              </a:rPr>
              <a:t>The expectation is for schools to use the Benchmark Advance Assessments--the frequency and how they are implemented are up to the school</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K-5 Math Tools:</a:t>
            </a:r>
            <a:endParaRPr sz="1200" b="0" i="0" u="none" strike="noStrike" cap="none">
              <a:solidFill>
                <a:schemeClr val="dk1"/>
              </a:solidFill>
              <a:latin typeface="Arial"/>
              <a:ea typeface="Arial"/>
              <a:cs typeface="Arial"/>
              <a:sym typeface="Arial"/>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AIMS</a:t>
            </a:r>
            <a:r>
              <a:rPr lang="en-US" sz="1200" b="0" i="0" u="none" strike="noStrike" cap="none">
                <a:solidFill>
                  <a:schemeClr val="dk1"/>
                </a:solidFill>
                <a:latin typeface="Arial"/>
                <a:ea typeface="Arial"/>
                <a:cs typeface="Arial"/>
                <a:sym typeface="Arial"/>
              </a:rPr>
              <a:t> (Grades K-5, three times per year--Q1, Q2, Q3)</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ISIP </a:t>
            </a:r>
            <a:r>
              <a:rPr lang="en-US" sz="1200" b="0" i="0" u="none" strike="noStrike" cap="none">
                <a:solidFill>
                  <a:schemeClr val="dk1"/>
                </a:solidFill>
                <a:latin typeface="Arial"/>
                <a:ea typeface="Arial"/>
                <a:cs typeface="Arial"/>
                <a:sym typeface="Arial"/>
              </a:rPr>
              <a:t>(K-5, can be bimonthly or monthly (up to school) info on how to manage ISIP will be released soon</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Formative Assessment Options:  </a:t>
            </a:r>
            <a:r>
              <a:rPr lang="en-US" sz="1200" b="0" i="0" u="none" strike="noStrike" cap="none">
                <a:solidFill>
                  <a:schemeClr val="dk1"/>
                </a:solidFill>
                <a:latin typeface="Arial"/>
                <a:ea typeface="Arial"/>
                <a:cs typeface="Arial"/>
                <a:sym typeface="Arial"/>
              </a:rPr>
              <a:t>The expectation is for schools to use the Big Ideas Assessments--the frequency and how they are implemented are up to the school</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3-5 Science Tool:</a:t>
            </a:r>
            <a:br>
              <a:rPr lang="en-US" sz="1200" b="0" i="0" u="none" strike="noStrike" cap="none">
                <a:solidFill>
                  <a:schemeClr val="dk1"/>
                </a:solidFill>
                <a:latin typeface="Arial"/>
                <a:ea typeface="Arial"/>
                <a:cs typeface="Arial"/>
                <a:sym typeface="Arial"/>
              </a:rPr>
            </a:br>
            <a:endParaRPr sz="1200" b="0" i="0" u="none" strike="noStrike" cap="none">
              <a:solidFill>
                <a:schemeClr val="dk1"/>
              </a:solidFill>
              <a:latin typeface="Arial"/>
              <a:ea typeface="Arial"/>
              <a:cs typeface="Arial"/>
              <a:sym typeface="Arial"/>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AIMS</a:t>
            </a:r>
            <a:r>
              <a:rPr lang="en-US" sz="1200" b="0" i="0" u="none" strike="noStrike" cap="none">
                <a:solidFill>
                  <a:schemeClr val="dk1"/>
                </a:solidFill>
                <a:latin typeface="Arial"/>
                <a:ea typeface="Arial"/>
                <a:cs typeface="Arial"/>
                <a:sym typeface="Arial"/>
              </a:rPr>
              <a:t> (Grades 3-5, three times per year--Q1, Q2, Q3)</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Formative Assessment Options:  </a:t>
            </a:r>
            <a:r>
              <a:rPr lang="en-US" sz="1200" b="0" i="0" u="none" strike="noStrike" cap="none">
                <a:solidFill>
                  <a:schemeClr val="dk1"/>
                </a:solidFill>
                <a:latin typeface="Arial"/>
                <a:ea typeface="Arial"/>
                <a:cs typeface="Arial"/>
                <a:sym typeface="Arial"/>
              </a:rPr>
              <a:t>The expectation is for schools to use the HMH Science Assessments--the frequency and how they are implemented are up to the school</a:t>
            </a:r>
            <a:endParaRPr/>
          </a:p>
          <a:p>
            <a:pPr marL="0" lvl="0" indent="0" algn="l" rtl="0">
              <a:lnSpc>
                <a:spcPct val="100000"/>
              </a:lnSpc>
              <a:spcBef>
                <a:spcPts val="360"/>
              </a:spcBef>
              <a:spcAft>
                <a:spcPts val="0"/>
              </a:spcAft>
              <a:buSzPts val="1400"/>
              <a:buNone/>
            </a:pPr>
            <a:endParaRPr i="1"/>
          </a:p>
        </p:txBody>
      </p:sp>
      <p:sp>
        <p:nvSpPr>
          <p:cNvPr id="179" name="Google Shape;179;p10: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11c)</a:t>
            </a:r>
            <a:endParaRPr i="1"/>
          </a:p>
        </p:txBody>
      </p:sp>
      <p:sp>
        <p:nvSpPr>
          <p:cNvPr id="186" name="Google Shape;186;p11: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2" name="Google Shape;192;p12: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ESSA require</a:t>
            </a:r>
            <a:r>
              <a:rPr lang="en-US"/>
              <a:t>ments outline the importance of </a:t>
            </a:r>
            <a:r>
              <a:rPr lang="en-US">
                <a:latin typeface="Arial"/>
                <a:ea typeface="Arial"/>
                <a:cs typeface="Arial"/>
                <a:sym typeface="Arial"/>
              </a:rPr>
              <a:t> meaningful involvement of parents in the decisions made at the school. Specifically, schools are required to seek parents </a:t>
            </a:r>
            <a:r>
              <a:rPr lang="en-US"/>
              <a:t>and stakeholder involvement</a:t>
            </a:r>
            <a:r>
              <a:rPr lang="en-US">
                <a:latin typeface="Arial"/>
                <a:ea typeface="Arial"/>
                <a:cs typeface="Arial"/>
                <a:sym typeface="Arial"/>
              </a:rPr>
              <a:t> in the development, implementation, review and revisions of the Parent Involvement Policy, the Title I Schoolwide Plan which is part of the School Improvement P</a:t>
            </a:r>
            <a:r>
              <a:rPr lang="en-US"/>
              <a:t>l</a:t>
            </a:r>
            <a:r>
              <a:rPr lang="en-US">
                <a:latin typeface="Arial"/>
                <a:ea typeface="Arial"/>
                <a:cs typeface="Arial"/>
                <a:sym typeface="Arial"/>
              </a:rPr>
              <a:t>an, and the </a:t>
            </a:r>
            <a:r>
              <a:rPr lang="en-US"/>
              <a:t>Home</a:t>
            </a:r>
            <a:r>
              <a:rPr lang="en-US">
                <a:latin typeface="Arial"/>
                <a:ea typeface="Arial"/>
                <a:cs typeface="Arial"/>
                <a:sym typeface="Arial"/>
              </a:rPr>
              <a:t>-School Compact. Parent</a:t>
            </a:r>
            <a:r>
              <a:rPr lang="en-US"/>
              <a:t> engagement is</a:t>
            </a:r>
            <a:r>
              <a:rPr lang="en-US">
                <a:latin typeface="Arial"/>
                <a:ea typeface="Arial"/>
                <a:cs typeface="Arial"/>
                <a:sym typeface="Arial"/>
              </a:rPr>
              <a:t> also </a:t>
            </a:r>
            <a:r>
              <a:rPr lang="en-US"/>
              <a:t>a vital component</a:t>
            </a:r>
            <a:r>
              <a:rPr lang="en-US">
                <a:latin typeface="Arial"/>
                <a:ea typeface="Arial"/>
                <a:cs typeface="Arial"/>
                <a:sym typeface="Arial"/>
              </a:rPr>
              <a:t> in the development of district wide policies.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b="1" u="sng">
                <a:latin typeface="Arial"/>
                <a:ea typeface="Arial"/>
                <a:cs typeface="Arial"/>
                <a:sym typeface="Arial"/>
              </a:rPr>
              <a:t>Title I District Parent &amp; Family Engagement Plan</a:t>
            </a:r>
            <a:r>
              <a:rPr lang="en-US">
                <a:latin typeface="Arial"/>
                <a:ea typeface="Arial"/>
                <a:cs typeface="Arial"/>
                <a:sym typeface="Arial"/>
              </a:rPr>
              <a:t>– how the district involves parents and builds schools’ and parents’ capacity for strong parent involvement and to help their children succeed.   </a:t>
            </a:r>
            <a:r>
              <a:rPr lang="en-US"/>
              <a:t>The plan is</a:t>
            </a:r>
            <a:r>
              <a:rPr lang="en-US">
                <a:latin typeface="Arial"/>
                <a:ea typeface="Arial"/>
                <a:cs typeface="Arial"/>
                <a:sym typeface="Arial"/>
              </a:rPr>
              <a:t> reviewed and revised annually with parents.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Distribute a copy of the District Parent Involvement Policy Summary Brochure</a:t>
            </a:r>
            <a:r>
              <a:rPr lang="en-US"/>
              <a:t>.</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policy each year (provide the dates/times for the meeting if available)</a:t>
            </a:r>
            <a:endParaRPr/>
          </a:p>
          <a:p>
            <a:pPr marL="737452" lvl="1" indent="-283634" algn="l" rtl="0">
              <a:lnSpc>
                <a:spcPct val="100000"/>
              </a:lnSpc>
              <a:spcBef>
                <a:spcPts val="360"/>
              </a:spcBef>
              <a:spcAft>
                <a:spcPts val="0"/>
              </a:spcAft>
              <a:buSzPts val="1400"/>
              <a:buNone/>
            </a:pPr>
            <a:r>
              <a:rPr lang="en-US" i="1">
                <a:latin typeface="Arial"/>
                <a:ea typeface="Arial"/>
                <a:cs typeface="Arial"/>
                <a:sym typeface="Arial"/>
              </a:rPr>
              <a:t>(Assurance 11a)</a:t>
            </a:r>
            <a:endParaRPr i="1"/>
          </a:p>
          <a:p>
            <a:pPr marL="737452" lvl="1" indent="-283634"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b="1" u="sng">
                <a:latin typeface="Arial"/>
                <a:ea typeface="Arial"/>
                <a:cs typeface="Arial"/>
                <a:sym typeface="Arial"/>
              </a:rPr>
              <a:t>Title I School Parent &amp; Family Engagement Plan</a:t>
            </a:r>
            <a:r>
              <a:rPr lang="en-US">
                <a:latin typeface="Arial"/>
                <a:ea typeface="Arial"/>
                <a:cs typeface="Arial"/>
                <a:sym typeface="Arial"/>
              </a:rPr>
              <a:t>  - how the school involves parents in organized, ongoing and timely ways in the planning, review and improvement of programs and provide opportunities for parents to learn how to work with our children to improve their achievement. Must be reviewed and revised annually with parents.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Distribute a copy of the School Parent Involvement Policy and review.</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policy each year (provide the dates/times for the meeting if available)</a:t>
            </a:r>
            <a:endParaRPr/>
          </a:p>
          <a:p>
            <a:pPr marL="737452" lvl="1" indent="-283634" algn="l" rtl="0">
              <a:lnSpc>
                <a:spcPct val="100000"/>
              </a:lnSpc>
              <a:spcBef>
                <a:spcPts val="360"/>
              </a:spcBef>
              <a:spcAft>
                <a:spcPts val="0"/>
              </a:spcAft>
              <a:buSzPts val="1400"/>
              <a:buNone/>
            </a:pPr>
            <a:r>
              <a:rPr lang="en-US" i="1">
                <a:latin typeface="Arial"/>
                <a:ea typeface="Arial"/>
                <a:cs typeface="Arial"/>
                <a:sym typeface="Arial"/>
              </a:rPr>
              <a:t>(Assurance 11b)</a:t>
            </a:r>
            <a:endParaRPr i="1"/>
          </a:p>
          <a:p>
            <a:pPr marL="0" lvl="0" indent="0" algn="l" rtl="0">
              <a:lnSpc>
                <a:spcPct val="100000"/>
              </a:lnSpc>
              <a:spcBef>
                <a:spcPts val="360"/>
              </a:spcBef>
              <a:spcAft>
                <a:spcPts val="0"/>
              </a:spcAft>
              <a:buSzPts val="1400"/>
              <a:buNone/>
            </a:pPr>
            <a:endParaRPr b="1" u="sng">
              <a:latin typeface="Arial"/>
              <a:ea typeface="Arial"/>
              <a:cs typeface="Arial"/>
              <a:sym typeface="Arial"/>
            </a:endParaRPr>
          </a:p>
          <a:p>
            <a:pPr marL="0" lvl="0" indent="0" algn="l" rtl="0">
              <a:lnSpc>
                <a:spcPct val="100000"/>
              </a:lnSpc>
              <a:spcBef>
                <a:spcPts val="360"/>
              </a:spcBef>
              <a:spcAft>
                <a:spcPts val="0"/>
              </a:spcAft>
              <a:buSzPts val="1400"/>
              <a:buNone/>
            </a:pPr>
            <a:r>
              <a:rPr lang="en-US" b="1" u="sng">
                <a:latin typeface="Arial"/>
                <a:ea typeface="Arial"/>
                <a:cs typeface="Arial"/>
                <a:sym typeface="Arial"/>
              </a:rPr>
              <a:t>Title I Home-School Compact</a:t>
            </a:r>
            <a:r>
              <a:rPr lang="en-US">
                <a:latin typeface="Arial"/>
                <a:ea typeface="Arial"/>
                <a:cs typeface="Arial"/>
                <a:sym typeface="Arial"/>
              </a:rPr>
              <a:t> – outlines how parents, the entire school staff, and students will share the responsibility for improved student academic achievement. Must be reviewed and revised annually with parents. </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Distribute a copy of the School Parent Compact to review and discuss</a:t>
            </a:r>
            <a:endParaRPr/>
          </a:p>
          <a:p>
            <a:pPr marL="457200" lvl="1" indent="0" algn="l" rtl="0">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Home-School Compact each year during the Spring (provide the dates/times for the meeting if available)</a:t>
            </a:r>
            <a:endParaRPr/>
          </a:p>
          <a:p>
            <a:pPr marL="457200" lvl="1" indent="0" algn="l" rtl="0">
              <a:lnSpc>
                <a:spcPct val="100000"/>
              </a:lnSpc>
              <a:spcBef>
                <a:spcPts val="360"/>
              </a:spcBef>
              <a:spcAft>
                <a:spcPts val="0"/>
              </a:spcAft>
              <a:buSzPts val="1400"/>
              <a:buNone/>
            </a:pPr>
            <a:r>
              <a:rPr lang="en-US" i="1">
                <a:latin typeface="Arial"/>
                <a:ea typeface="Arial"/>
                <a:cs typeface="Arial"/>
                <a:sym typeface="Arial"/>
              </a:rPr>
              <a:t>(Assurance 11c)</a:t>
            </a:r>
            <a:endParaRPr i="1"/>
          </a:p>
          <a:p>
            <a:pPr marL="0" lvl="0" indent="0" algn="l" rtl="0">
              <a:lnSpc>
                <a:spcPct val="100000"/>
              </a:lnSpc>
              <a:spcBef>
                <a:spcPts val="360"/>
              </a:spcBef>
              <a:spcAft>
                <a:spcPts val="0"/>
              </a:spcAft>
              <a:buSzPts val="1400"/>
              <a:buNone/>
            </a:pPr>
            <a:endParaRPr/>
          </a:p>
        </p:txBody>
      </p:sp>
      <p:sp>
        <p:nvSpPr>
          <p:cNvPr id="193" name="Google Shape;193;p12: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3: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9)</a:t>
            </a:r>
            <a:endParaRPr i="1"/>
          </a:p>
        </p:txBody>
      </p:sp>
      <p:sp>
        <p:nvSpPr>
          <p:cNvPr id="199" name="Google Shape;199;p13: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4: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5" name="Google Shape;205;p14: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i="0" u="none" strike="noStrike" cap="none"/>
              <a:t>As a parent or family member you are vital in the development, implementation, and review of the parent and family engagement program at our school. </a:t>
            </a:r>
            <a:endParaRPr sz="1100"/>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US"/>
              <a:t>Provide information on the specific committees that parents can be involved. Include the purpose, date and time of meetings.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Please inform families that a hard copy of the Title I Complaint Procedure is available in the PFRA notebook as well as on the Title I District Webpage.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(Assurances 11a, b, c, &amp; e)</a:t>
            </a:r>
            <a:endParaRPr i="1"/>
          </a:p>
        </p:txBody>
      </p:sp>
      <p:sp>
        <p:nvSpPr>
          <p:cNvPr id="206" name="Google Shape;206;p14: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5: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2" name="Google Shape;212;p15: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Inform parents about the various resources and materials available to them through the PFRA.</a:t>
            </a:r>
            <a:endParaRPr/>
          </a:p>
          <a:p>
            <a:pPr marL="0" lvl="0" indent="0" algn="l" rtl="0">
              <a:lnSpc>
                <a:spcPct val="100000"/>
              </a:lnSpc>
              <a:spcBef>
                <a:spcPts val="360"/>
              </a:spcBef>
              <a:spcAft>
                <a:spcPts val="0"/>
              </a:spcAft>
              <a:buSzPts val="1400"/>
              <a:buNone/>
            </a:pPr>
            <a:r>
              <a:rPr lang="en-US">
                <a:latin typeface="Arial"/>
                <a:ea typeface="Arial"/>
                <a:cs typeface="Arial"/>
                <a:sym typeface="Arial"/>
              </a:rPr>
              <a:t>Inform them of the location of the PFRA and times when it is open to parents.</a:t>
            </a:r>
            <a:endParaRPr/>
          </a:p>
          <a:p>
            <a:pPr marL="0" lvl="0" indent="0" algn="l" rtl="0">
              <a:lnSpc>
                <a:spcPct val="100000"/>
              </a:lnSpc>
              <a:spcBef>
                <a:spcPts val="360"/>
              </a:spcBef>
              <a:spcAft>
                <a:spcPts val="0"/>
              </a:spcAft>
              <a:buSzPts val="1400"/>
              <a:buNone/>
            </a:pPr>
            <a:r>
              <a:rPr lang="en-US">
                <a:latin typeface="Arial"/>
                <a:ea typeface="Arial"/>
                <a:cs typeface="Arial"/>
                <a:sym typeface="Arial"/>
              </a:rPr>
              <a:t>Give them an idea of what types and materials are available in the PFRA and what the check-out procedures are for your school.</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i="1">
                <a:latin typeface="Arial"/>
                <a:ea typeface="Arial"/>
                <a:cs typeface="Arial"/>
                <a:sym typeface="Arial"/>
              </a:rPr>
              <a:t>(Assurance 11e)</a:t>
            </a:r>
            <a:endParaRPr i="1"/>
          </a:p>
          <a:p>
            <a:pPr marL="0" lvl="0" indent="0" algn="l" rtl="0">
              <a:lnSpc>
                <a:spcPct val="100000"/>
              </a:lnSpc>
              <a:spcBef>
                <a:spcPts val="360"/>
              </a:spcBef>
              <a:spcAft>
                <a:spcPts val="0"/>
              </a:spcAft>
              <a:buSzPts val="1400"/>
              <a:buNone/>
            </a:pPr>
            <a:endParaRPr/>
          </a:p>
        </p:txBody>
      </p:sp>
      <p:sp>
        <p:nvSpPr>
          <p:cNvPr id="213" name="Google Shape;213;p15: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6: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9" name="Google Shape;219;p16: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By taking an active role in Title I, you’ll show your child:</a:t>
            </a:r>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How important he or she is to you</a:t>
            </a:r>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How important education is to you</a:t>
            </a:r>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That you and the school are a team</a:t>
            </a:r>
            <a:endParaRPr/>
          </a:p>
          <a:p>
            <a:pPr marL="0" lvl="0" indent="0" algn="l" rtl="0">
              <a:lnSpc>
                <a:spcPct val="100000"/>
              </a:lnSpc>
              <a:spcBef>
                <a:spcPts val="360"/>
              </a:spcBef>
              <a:spcAft>
                <a:spcPts val="0"/>
              </a:spcAft>
              <a:buClr>
                <a:schemeClr val="dk1"/>
              </a:buClr>
              <a:buSzPts val="1200"/>
              <a:buFont typeface="Arial"/>
              <a:buNone/>
            </a:pPr>
            <a:endParaRPr>
              <a:latin typeface="Arial"/>
              <a:ea typeface="Arial"/>
              <a:cs typeface="Arial"/>
              <a:sym typeface="Arial"/>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Speak up if you notice any problems – But, don’t criticize the school or a teacher in front of your child.</a:t>
            </a:r>
            <a:endParaRPr/>
          </a:p>
          <a:p>
            <a:pPr marL="0" lvl="0" indent="0" algn="l" rtl="0">
              <a:lnSpc>
                <a:spcPct val="100000"/>
              </a:lnSpc>
              <a:spcBef>
                <a:spcPts val="360"/>
              </a:spcBef>
              <a:spcAft>
                <a:spcPts val="0"/>
              </a:spcAft>
              <a:buSzPts val="1400"/>
              <a:buNone/>
            </a:pPr>
            <a:endParaRPr/>
          </a:p>
        </p:txBody>
      </p:sp>
      <p:sp>
        <p:nvSpPr>
          <p:cNvPr id="220" name="Google Shape;220;p16: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7: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7" name="Google Shape;227;p17: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1"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This slide may be </a:t>
            </a:r>
            <a:r>
              <a:rPr lang="en-US"/>
              <a:t>“hidden”</a:t>
            </a:r>
            <a:r>
              <a:rPr lang="en-US">
                <a:latin typeface="Arial"/>
                <a:ea typeface="Arial"/>
                <a:cs typeface="Arial"/>
                <a:sym typeface="Arial"/>
              </a:rPr>
              <a:t> if class visitation is not planned.</a:t>
            </a:r>
            <a:endParaRPr/>
          </a:p>
        </p:txBody>
      </p:sp>
      <p:sp>
        <p:nvSpPr>
          <p:cNvPr id="228" name="Google Shape;228;p17: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8: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p:txBody>
      </p:sp>
      <p:sp>
        <p:nvSpPr>
          <p:cNvPr id="234" name="Google Shape;234;p18: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11c)</a:t>
            </a:r>
            <a:endParaRPr i="1"/>
          </a:p>
        </p:txBody>
      </p:sp>
      <p:sp>
        <p:nvSpPr>
          <p:cNvPr id="110" name="Google Shape;110;p2: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9: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11a)</a:t>
            </a:r>
            <a:endParaRPr i="1"/>
          </a:p>
        </p:txBody>
      </p:sp>
      <p:sp>
        <p:nvSpPr>
          <p:cNvPr id="240" name="Google Shape;240;p19: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6" name="Google Shape;116;p3: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a:t>Read Slide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Clr>
                <a:schemeClr val="dk1"/>
              </a:buClr>
              <a:buSzPts val="1400"/>
              <a:buFont typeface="Arial"/>
              <a:buNone/>
            </a:pPr>
            <a:r>
              <a:rPr lang="en-US" i="1"/>
              <a:t>(Assurance 11a)</a:t>
            </a:r>
            <a:endParaRPr/>
          </a:p>
          <a:p>
            <a:pPr marL="0" lvl="0" indent="0" algn="l" rtl="0">
              <a:lnSpc>
                <a:spcPct val="100000"/>
              </a:lnSpc>
              <a:spcBef>
                <a:spcPts val="360"/>
              </a:spcBef>
              <a:spcAft>
                <a:spcPts val="0"/>
              </a:spcAft>
              <a:buSzPts val="1400"/>
              <a:buNone/>
            </a:pPr>
            <a:endParaRPr/>
          </a:p>
        </p:txBody>
      </p:sp>
      <p:sp>
        <p:nvSpPr>
          <p:cNvPr id="117" name="Google Shape;117;p3: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f0d862fbc7_0_1:notes"/>
          <p:cNvSpPr>
            <a:spLocks noGrp="1" noRot="1" noChangeAspect="1"/>
          </p:cNvSpPr>
          <p:nvPr>
            <p:ph type="sldImg" idx="2"/>
          </p:nvPr>
        </p:nvSpPr>
        <p:spPr>
          <a:xfrm>
            <a:off x="1166813" y="692150"/>
            <a:ext cx="4617900" cy="3463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0" name="Google Shape;130;g2f0d862fbc7_0_1:notes"/>
          <p:cNvSpPr txBox="1">
            <a:spLocks noGrp="1"/>
          </p:cNvSpPr>
          <p:nvPr>
            <p:ph type="body" idx="1"/>
          </p:nvPr>
        </p:nvSpPr>
        <p:spPr>
          <a:xfrm>
            <a:off x="695809" y="4387767"/>
            <a:ext cx="5560200" cy="41559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a:t>Read Slide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Clr>
                <a:schemeClr val="dk1"/>
              </a:buClr>
              <a:buSzPts val="1400"/>
              <a:buFont typeface="Arial"/>
              <a:buNone/>
            </a:pPr>
            <a:r>
              <a:rPr lang="en-US" i="1"/>
              <a:t>(Assurance 11a)</a:t>
            </a:r>
            <a:endParaRPr/>
          </a:p>
          <a:p>
            <a:pPr marL="0" lvl="0" indent="0" algn="l" rtl="0">
              <a:lnSpc>
                <a:spcPct val="100000"/>
              </a:lnSpc>
              <a:spcBef>
                <a:spcPts val="360"/>
              </a:spcBef>
              <a:spcAft>
                <a:spcPts val="0"/>
              </a:spcAft>
              <a:buSzPts val="1400"/>
              <a:buNone/>
            </a:pPr>
            <a:endParaRPr/>
          </a:p>
        </p:txBody>
      </p:sp>
      <p:sp>
        <p:nvSpPr>
          <p:cNvPr id="131" name="Google Shape;131;g2f0d862fbc7_0_1:notes"/>
          <p:cNvSpPr txBox="1">
            <a:spLocks noGrp="1"/>
          </p:cNvSpPr>
          <p:nvPr>
            <p:ph type="sldNum" idx="12"/>
          </p:nvPr>
        </p:nvSpPr>
        <p:spPr>
          <a:xfrm>
            <a:off x="3935971" y="8772378"/>
            <a:ext cx="3012600" cy="46200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7" name="Google Shape;137;p4: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a:latin typeface="Arial"/>
                <a:ea typeface="Arial"/>
                <a:cs typeface="Arial"/>
                <a:sym typeface="Arial"/>
              </a:rPr>
              <a:t>Districts receive Title I funds from the federal government (through the US Department of Education and the Florida Bureau of Federal Educational Programs) and distribute these funds to schools based on the number of Children from Low Income Families (known as CLIF).  However, </a:t>
            </a:r>
            <a:r>
              <a:rPr lang="en-US"/>
              <a:t>income status</a:t>
            </a:r>
            <a:r>
              <a:rPr lang="en-US">
                <a:latin typeface="Arial"/>
                <a:ea typeface="Arial"/>
                <a:cs typeface="Arial"/>
                <a:sym typeface="Arial"/>
              </a:rPr>
              <a:t> is only used to allocating and distributing funds.  Students are selected to receive direct Title I services if they have an academic need.</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u="sng">
                <a:latin typeface="Arial"/>
                <a:ea typeface="Arial"/>
                <a:cs typeface="Arial"/>
                <a:sym typeface="Arial"/>
              </a:rPr>
              <a:t>For Title I Schoolwide Programs:  </a:t>
            </a:r>
            <a:r>
              <a:rPr lang="en-US">
                <a:latin typeface="Arial"/>
                <a:ea typeface="Arial"/>
                <a:cs typeface="Arial"/>
                <a:sym typeface="Arial"/>
              </a:rPr>
              <a:t>Our students are in a Title I </a:t>
            </a:r>
            <a:r>
              <a:rPr lang="en-US"/>
              <a:t>Schoolwide</a:t>
            </a:r>
            <a:r>
              <a:rPr lang="en-US">
                <a:latin typeface="Arial"/>
                <a:ea typeface="Arial"/>
                <a:cs typeface="Arial"/>
                <a:sym typeface="Arial"/>
              </a:rPr>
              <a:t> program. This means that the School-based Title I funding can be used to upgrade the educational program in ways that may impact every student in the school .  This also means that </a:t>
            </a:r>
            <a:r>
              <a:rPr lang="en-US" b="1">
                <a:latin typeface="Arial"/>
                <a:ea typeface="Arial"/>
                <a:cs typeface="Arial"/>
                <a:sym typeface="Arial"/>
              </a:rPr>
              <a:t>every parent/guardian of a student in our school is a Title I parent! </a:t>
            </a:r>
            <a:endParaRPr/>
          </a:p>
          <a:p>
            <a:pPr marL="0" lvl="0" indent="0" algn="l" rtl="0">
              <a:lnSpc>
                <a:spcPct val="100000"/>
              </a:lnSpc>
              <a:spcBef>
                <a:spcPts val="0"/>
              </a:spcBef>
              <a:spcAft>
                <a:spcPts val="0"/>
              </a:spcAft>
              <a:buSzPts val="1400"/>
              <a:buNone/>
            </a:pPr>
            <a:r>
              <a:rPr lang="en-US">
                <a:latin typeface="Arial"/>
                <a:ea typeface="Arial"/>
                <a:cs typeface="Arial"/>
                <a:sym typeface="Arial"/>
              </a:rPr>
              <a:t>Title I funds are used by our school for a variety of programs and activities designed to increase children’s academic achievement (especially in reading and math). Our school works to identify students most in need of educational help. The school set goals for improvement, measure student progress, using standards set forth in the state’s Title I plan, develop programs that supplement regular classroom instruction, and engage parents in all aspects of their child's education. Title I seeks to provide supplemental supports to assist the most academically fragile students while helping school reach their overall School Improvement Goals.  </a:t>
            </a:r>
            <a:endParaRPr/>
          </a:p>
          <a:p>
            <a:pPr marL="0" lvl="0" indent="0" algn="l" rtl="0">
              <a:lnSpc>
                <a:spcPct val="100000"/>
              </a:lnSpc>
              <a:spcBef>
                <a:spcPts val="360"/>
              </a:spcBef>
              <a:spcAft>
                <a:spcPts val="0"/>
              </a:spcAft>
              <a:buSzPts val="1400"/>
              <a:buNone/>
            </a:pPr>
            <a:endParaRPr b="1">
              <a:latin typeface="Arial"/>
              <a:ea typeface="Arial"/>
              <a:cs typeface="Arial"/>
              <a:sym typeface="Arial"/>
            </a:endParaRPr>
          </a:p>
          <a:p>
            <a:pPr marL="0" lvl="0" indent="0" algn="l" rtl="0">
              <a:lnSpc>
                <a:spcPct val="100000"/>
              </a:lnSpc>
              <a:spcBef>
                <a:spcPts val="360"/>
              </a:spcBef>
              <a:spcAft>
                <a:spcPts val="0"/>
              </a:spcAft>
              <a:buSzPts val="1400"/>
              <a:buNone/>
            </a:pPr>
            <a:r>
              <a:rPr lang="en-US" b="1" i="0" u="sng">
                <a:latin typeface="Arial"/>
                <a:ea typeface="Arial"/>
                <a:cs typeface="Arial"/>
                <a:sym typeface="Arial"/>
              </a:rPr>
              <a:t>For Title I Targeted Programs:  </a:t>
            </a:r>
            <a:r>
              <a:rPr lang="en-US">
                <a:latin typeface="Arial"/>
                <a:ea typeface="Arial"/>
                <a:cs typeface="Arial"/>
                <a:sym typeface="Arial"/>
              </a:rPr>
              <a:t>Our school is a Title I Targeted Assistance School.  That means that we identify (or target) students with academic needs for Title I services.  We look at assessment results and ongoing progress data for students and identify those who need extra help to get caught up with their classmates. The school set goals for improvement, measure student progress, using standards set forth in the state’s Title I plan, develop programs that supplement regular classroom instruction, and engage parents in all aspects of their child's education. Families of students receiving Title I services are provided opportunities throughout the year to participate in a variety of workshops where they can learn strategies and receive resources to bridge learning from school to home.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11a)</a:t>
            </a:r>
            <a:endParaRPr i="1"/>
          </a:p>
        </p:txBody>
      </p:sp>
      <p:sp>
        <p:nvSpPr>
          <p:cNvPr id="138" name="Google Shape;138;p4: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4" name="Google Shape;144;p5: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Describe your Title I program and what it looks like.  </a:t>
            </a:r>
            <a:r>
              <a:rPr lang="en-US" b="1">
                <a:latin typeface="Arial"/>
                <a:ea typeface="Arial"/>
                <a:cs typeface="Arial"/>
                <a:sym typeface="Arial"/>
              </a:rPr>
              <a:t>Suggestions for services provided through Title I funding:  Additional teachers for intervention instruction, technology, Evidence Based curriculum materials, extended day intervention.</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1% of The Total Allocation of Title I Funds for the District is set aside to provide Parent and Family Engagement Activities.  This includes activities conducted by the Title I District Office as well as the activities that are conducted at each Title I school site.</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Some of the activities planned for our school this year include: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These activities were selected based on Parent &amp; Family Input last Spring.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Explain that parents must have the opportunity to help decide how the parent involvement funds are used and what type of Parent &amp; Family Engagement Activities they want or need to help their child be successful in school.  </a:t>
            </a:r>
            <a:endParaRPr>
              <a:latin typeface="Arial"/>
              <a:ea typeface="Arial"/>
              <a:cs typeface="Arial"/>
              <a:sym typeface="Arial"/>
            </a:endParaRPr>
          </a:p>
          <a:p>
            <a:pPr marL="0" lvl="0" indent="0" algn="l" rtl="0">
              <a:lnSpc>
                <a:spcPct val="100000"/>
              </a:lnSpc>
              <a:spcBef>
                <a:spcPts val="360"/>
              </a:spcBef>
              <a:spcAft>
                <a:spcPts val="0"/>
              </a:spcAft>
              <a:buSzPts val="1400"/>
              <a:buNone/>
            </a:pPr>
            <a:endParaRPr i="1"/>
          </a:p>
          <a:p>
            <a:pPr marL="0" lvl="0" indent="0" algn="l" rtl="0">
              <a:lnSpc>
                <a:spcPct val="100000"/>
              </a:lnSpc>
              <a:spcBef>
                <a:spcPts val="360"/>
              </a:spcBef>
              <a:spcAft>
                <a:spcPts val="0"/>
              </a:spcAft>
              <a:buSzPts val="1400"/>
              <a:buNone/>
            </a:pPr>
            <a:r>
              <a:rPr lang="en-US" i="1">
                <a:latin typeface="Arial"/>
                <a:ea typeface="Arial"/>
                <a:cs typeface="Arial"/>
                <a:sym typeface="Arial"/>
              </a:rPr>
              <a:t>(Assurance 11a)</a:t>
            </a:r>
            <a:endParaRPr i="1"/>
          </a:p>
          <a:p>
            <a:pPr marL="0" lvl="0" indent="0" algn="l" rtl="0">
              <a:lnSpc>
                <a:spcPct val="100000"/>
              </a:lnSpc>
              <a:spcBef>
                <a:spcPts val="360"/>
              </a:spcBef>
              <a:spcAft>
                <a:spcPts val="0"/>
              </a:spcAft>
              <a:buSzPts val="1400"/>
              <a:buNone/>
            </a:pPr>
            <a:endParaRPr/>
          </a:p>
        </p:txBody>
      </p:sp>
      <p:sp>
        <p:nvSpPr>
          <p:cNvPr id="145" name="Google Shape;145;p5: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1" name="Google Shape;151;p6: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Explain the process the school uses to involve parents in the decision-making process. Explain that parents are critical to this process.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Provide information on all of the opportunities parents have to participate.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Opportunities to Volunteer:</a:t>
            </a:r>
            <a:endParaRPr/>
          </a:p>
          <a:p>
            <a:pPr marL="0" lvl="0" indent="0" algn="l" rtl="0">
              <a:lnSpc>
                <a:spcPct val="100000"/>
              </a:lnSpc>
              <a:spcBef>
                <a:spcPts val="360"/>
              </a:spcBef>
              <a:spcAft>
                <a:spcPts val="0"/>
              </a:spcAft>
              <a:buSzPts val="1400"/>
              <a:buNone/>
            </a:pPr>
            <a:r>
              <a:rPr lang="en-US">
                <a:latin typeface="Arial"/>
                <a:ea typeface="Arial"/>
                <a:cs typeface="Arial"/>
                <a:sym typeface="Arial"/>
              </a:rPr>
              <a:t>Describe the various opportunities for parents to volunteer or become involved in your school.  Some examples might include:</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In the school, in classrooms, or on field trips </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Decisions and Planning on How to Use Title I School Parent </a:t>
            </a:r>
            <a:r>
              <a:rPr lang="en-US"/>
              <a:t>&amp; Family Engagement </a:t>
            </a:r>
            <a:r>
              <a:rPr lang="en-US">
                <a:latin typeface="Arial"/>
                <a:ea typeface="Arial"/>
                <a:cs typeface="Arial"/>
                <a:sym typeface="Arial"/>
              </a:rPr>
              <a:t>Funds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District/School Councils - meetings throughout the year where parents participate in school-wide program planning, and decide how to use the Title I parent involvement funds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School Parent Councils</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11a &amp; c)</a:t>
            </a:r>
            <a:endParaRPr i="1"/>
          </a:p>
        </p:txBody>
      </p:sp>
      <p:sp>
        <p:nvSpPr>
          <p:cNvPr id="152" name="Google Shape;152;p6: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i="1"/>
          </a:p>
        </p:txBody>
      </p:sp>
      <p:sp>
        <p:nvSpPr>
          <p:cNvPr id="158" name="Google Shape;158;p7: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(Assurance 11c)</a:t>
            </a:r>
            <a:endParaRPr/>
          </a:p>
        </p:txBody>
      </p:sp>
      <p:sp>
        <p:nvSpPr>
          <p:cNvPr id="164" name="Google Shape;164;p8: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2"/>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cxnSp>
        <p:nvCxnSpPr>
          <p:cNvPr id="87" name="Google Shape;87;p11"/>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88" name="Google Shape;88;p11"/>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1"/>
          <p:cNvSpPr txBox="1">
            <a:spLocks noGrp="1"/>
          </p:cNvSpPr>
          <p:nvPr>
            <p:ph type="body" idx="1"/>
          </p:nvPr>
        </p:nvSpPr>
        <p:spPr>
          <a:xfrm rot="5400000">
            <a:off x="3003856" y="455368"/>
            <a:ext cx="3450613" cy="657134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0" name="Google Shape;90;p11"/>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1"/>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1"/>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12"/>
          <p:cNvSpPr txBox="1">
            <a:spLocks noGrp="1"/>
          </p:cNvSpPr>
          <p:nvPr>
            <p:ph type="title"/>
          </p:nvPr>
        </p:nvSpPr>
        <p:spPr>
          <a:xfrm rot="5400000">
            <a:off x="5139597" y="2577405"/>
            <a:ext cx="4659889" cy="110302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2"/>
          <p:cNvSpPr txBox="1">
            <a:spLocks noGrp="1"/>
          </p:cNvSpPr>
          <p:nvPr>
            <p:ph type="body" idx="1"/>
          </p:nvPr>
        </p:nvSpPr>
        <p:spPr>
          <a:xfrm rot="5400000">
            <a:off x="1764094" y="478371"/>
            <a:ext cx="4659889" cy="530109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6" name="Google Shape;96;p12"/>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2"/>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2"/>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99" name="Google Shape;99;p12"/>
          <p:cNvCxnSpPr/>
          <p:nvPr/>
        </p:nvCxnSpPr>
        <p:spPr>
          <a:xfrm>
            <a:off x="6918028" y="798974"/>
            <a:ext cx="0" cy="4659889"/>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1443491" y="2015733"/>
            <a:ext cx="6571343" cy="345061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5" name="Google Shape;25;p3"/>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28" name="Google Shape;28;p3"/>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p4"/>
          <p:cNvSpPr txBox="1">
            <a:spLocks noGrp="1"/>
          </p:cNvSpPr>
          <p:nvPr>
            <p:ph type="ctrTitle"/>
          </p:nvPr>
        </p:nvSpPr>
        <p:spPr>
          <a:xfrm>
            <a:off x="2396319" y="802299"/>
            <a:ext cx="5618515" cy="2541431"/>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dk1"/>
              </a:buClr>
              <a:buSzPts val="5400"/>
              <a:buFont typeface="Gill Sans"/>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subTitle" idx="1"/>
          </p:nvPr>
        </p:nvSpPr>
        <p:spPr>
          <a:xfrm>
            <a:off x="2396319" y="3531205"/>
            <a:ext cx="5618515"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1000"/>
              </a:spcBef>
              <a:spcAft>
                <a:spcPts val="0"/>
              </a:spcAft>
              <a:buSzPts val="1600"/>
              <a:buNone/>
              <a:defRPr sz="1600" b="0" cap="none">
                <a:solidFill>
                  <a:schemeClr val="dk1"/>
                </a:solidFil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350"/>
              <a:buNone/>
              <a:defRPr sz="135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120000"/>
              </a:lnSpc>
              <a:spcBef>
                <a:spcPts val="500"/>
              </a:spcBef>
              <a:spcAft>
                <a:spcPts val="0"/>
              </a:spcAft>
              <a:buSzPts val="1200"/>
              <a:buNone/>
              <a:defRPr sz="1200"/>
            </a:lvl6pPr>
            <a:lvl7pPr lvl="6" algn="ctr">
              <a:lnSpc>
                <a:spcPct val="120000"/>
              </a:lnSpc>
              <a:spcBef>
                <a:spcPts val="500"/>
              </a:spcBef>
              <a:spcAft>
                <a:spcPts val="0"/>
              </a:spcAft>
              <a:buSzPts val="1200"/>
              <a:buNone/>
              <a:defRPr sz="1200"/>
            </a:lvl7pPr>
            <a:lvl8pPr lvl="7" algn="ctr">
              <a:lnSpc>
                <a:spcPct val="120000"/>
              </a:lnSpc>
              <a:spcBef>
                <a:spcPts val="500"/>
              </a:spcBef>
              <a:spcAft>
                <a:spcPts val="0"/>
              </a:spcAft>
              <a:buSzPts val="1200"/>
              <a:buNone/>
              <a:defRPr sz="1200"/>
            </a:lvl8pPr>
            <a:lvl9pPr lvl="8" algn="ctr">
              <a:lnSpc>
                <a:spcPct val="120000"/>
              </a:lnSpc>
              <a:spcBef>
                <a:spcPts val="500"/>
              </a:spcBef>
              <a:spcAft>
                <a:spcPts val="0"/>
              </a:spcAft>
              <a:buSzPts val="1200"/>
              <a:buNone/>
              <a:defRPr sz="1200"/>
            </a:lvl9pPr>
          </a:lstStyle>
          <a:p>
            <a:endParaRPr/>
          </a:p>
        </p:txBody>
      </p:sp>
      <p:sp>
        <p:nvSpPr>
          <p:cNvPr id="32" name="Google Shape;32;p4"/>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2396319" y="329308"/>
            <a:ext cx="3086292"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1434703" y="798973"/>
            <a:ext cx="802005" cy="503578"/>
          </a:xfrm>
          <a:prstGeom prst="rect">
            <a:avLst/>
          </a:prstGeom>
          <a:noFill/>
          <a:ln>
            <a:noFill/>
          </a:ln>
        </p:spPr>
        <p:txBody>
          <a:bodyPr spcFirstLastPara="1" wrap="square" lIns="91425" tIns="45700" rIns="91425" bIns="45700" anchor="t" anchorCtr="0">
            <a:noAutofit/>
          </a:bodyPr>
          <a:lstStyle>
            <a:lvl1pPr marL="0" lvl="0" indent="0" algn="ctr">
              <a:spcBef>
                <a:spcPts val="0"/>
              </a:spcBef>
              <a:spcAft>
                <a:spcPts val="0"/>
              </a:spcAft>
              <a:buClr>
                <a:schemeClr val="accent1"/>
              </a:buClr>
              <a:buSzPts val="2800"/>
              <a:buFont typeface="Gill Sans"/>
              <a:buNone/>
              <a:defRPr/>
            </a:lvl1pPr>
            <a:lvl2pPr marL="0" lvl="1" indent="0" algn="ctr">
              <a:spcBef>
                <a:spcPts val="0"/>
              </a:spcBef>
              <a:spcAft>
                <a:spcPts val="0"/>
              </a:spcAft>
              <a:buClr>
                <a:schemeClr val="accent1"/>
              </a:buClr>
              <a:buSzPts val="2800"/>
              <a:buFont typeface="Gill Sans"/>
              <a:buNone/>
              <a:defRPr/>
            </a:lvl2pPr>
            <a:lvl3pPr marL="0" lvl="2" indent="0" algn="ctr">
              <a:spcBef>
                <a:spcPts val="0"/>
              </a:spcBef>
              <a:spcAft>
                <a:spcPts val="0"/>
              </a:spcAft>
              <a:buClr>
                <a:schemeClr val="accent1"/>
              </a:buClr>
              <a:buSzPts val="2800"/>
              <a:buFont typeface="Gill Sans"/>
              <a:buNone/>
              <a:defRPr/>
            </a:lvl3pPr>
            <a:lvl4pPr marL="0" lvl="3" indent="0" algn="ctr">
              <a:spcBef>
                <a:spcPts val="0"/>
              </a:spcBef>
              <a:spcAft>
                <a:spcPts val="0"/>
              </a:spcAft>
              <a:buClr>
                <a:schemeClr val="accent1"/>
              </a:buClr>
              <a:buSzPts val="2800"/>
              <a:buFont typeface="Gill Sans"/>
              <a:buNone/>
              <a:defRPr/>
            </a:lvl4pPr>
            <a:lvl5pPr marL="0" lvl="4" indent="0" algn="ctr">
              <a:spcBef>
                <a:spcPts val="0"/>
              </a:spcBef>
              <a:spcAft>
                <a:spcPts val="0"/>
              </a:spcAft>
              <a:buClr>
                <a:schemeClr val="accent1"/>
              </a:buClr>
              <a:buSzPts val="2800"/>
              <a:buFont typeface="Gill Sans"/>
              <a:buNone/>
              <a:defRPr/>
            </a:lvl5pPr>
            <a:lvl6pPr marL="0" lvl="5" indent="0" algn="ctr">
              <a:spcBef>
                <a:spcPts val="0"/>
              </a:spcBef>
              <a:spcAft>
                <a:spcPts val="0"/>
              </a:spcAft>
              <a:buClr>
                <a:schemeClr val="accent1"/>
              </a:buClr>
              <a:buSzPts val="2800"/>
              <a:buFont typeface="Gill Sans"/>
              <a:buNone/>
              <a:defRPr/>
            </a:lvl6pPr>
            <a:lvl7pPr marL="0" lvl="6" indent="0" algn="ctr">
              <a:spcBef>
                <a:spcPts val="0"/>
              </a:spcBef>
              <a:spcAft>
                <a:spcPts val="0"/>
              </a:spcAft>
              <a:buClr>
                <a:schemeClr val="accent1"/>
              </a:buClr>
              <a:buSzPts val="2800"/>
              <a:buFont typeface="Gill Sans"/>
              <a:buNone/>
              <a:defRPr/>
            </a:lvl7pPr>
            <a:lvl8pPr marL="0" lvl="7" indent="0" algn="ctr">
              <a:spcBef>
                <a:spcPts val="0"/>
              </a:spcBef>
              <a:spcAft>
                <a:spcPts val="0"/>
              </a:spcAft>
              <a:buClr>
                <a:schemeClr val="accent1"/>
              </a:buClr>
              <a:buSzPts val="2800"/>
              <a:buFont typeface="Gill Sans"/>
              <a:buNone/>
              <a:defRPr/>
            </a:lvl8pPr>
            <a:lvl9pPr marL="0" lvl="8" indent="0" algn="ctr">
              <a:spcBef>
                <a:spcPts val="0"/>
              </a:spcBef>
              <a:spcAft>
                <a:spcPts val="0"/>
              </a:spcAft>
              <a:buClr>
                <a:schemeClr val="accent1"/>
              </a:buClr>
              <a:buSzPts val="2800"/>
              <a:buFont typeface="Gill Sans"/>
              <a:buNone/>
              <a:defRPr/>
            </a:lvl9pPr>
          </a:lstStyle>
          <a:p>
            <a:pPr marL="0" lvl="0" indent="0" algn="ctr" rtl="0">
              <a:spcBef>
                <a:spcPts val="0"/>
              </a:spcBef>
              <a:spcAft>
                <a:spcPts val="0"/>
              </a:spcAft>
              <a:buNone/>
            </a:pPr>
            <a:fld id="{00000000-1234-1234-1234-123412341234}" type="slidenum">
              <a:rPr lang="en-US"/>
              <a:t>‹#›</a:t>
            </a:fld>
            <a:endParaRPr/>
          </a:p>
        </p:txBody>
      </p:sp>
      <p:cxnSp>
        <p:nvCxnSpPr>
          <p:cNvPr id="35" name="Google Shape;35;p4"/>
          <p:cNvCxnSpPr/>
          <p:nvPr/>
        </p:nvCxnSpPr>
        <p:spPr>
          <a:xfrm>
            <a:off x="2396319" y="3528542"/>
            <a:ext cx="5618515"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1443491" y="1756130"/>
            <a:ext cx="5617002" cy="1887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1443492" y="3806196"/>
            <a:ext cx="5617002"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1000"/>
              </a:spcBef>
              <a:spcAft>
                <a:spcPts val="0"/>
              </a:spcAft>
              <a:buSzPts val="1800"/>
              <a:buNone/>
              <a:defRPr sz="1800">
                <a:solidFill>
                  <a:schemeClr val="dk1"/>
                </a:solidFill>
              </a:defRPr>
            </a:lvl1pPr>
            <a:lvl2pPr marL="914400" lvl="1" indent="-228600" algn="l">
              <a:lnSpc>
                <a:spcPct val="120000"/>
              </a:lnSpc>
              <a:spcBef>
                <a:spcPts val="500"/>
              </a:spcBef>
              <a:spcAft>
                <a:spcPts val="0"/>
              </a:spcAft>
              <a:buSzPts val="1500"/>
              <a:buNone/>
              <a:defRPr sz="1500">
                <a:solidFill>
                  <a:srgbClr val="888888"/>
                </a:solidFill>
              </a:defRPr>
            </a:lvl2pPr>
            <a:lvl3pPr marL="1371600" lvl="2" indent="-228600" algn="l">
              <a:lnSpc>
                <a:spcPct val="120000"/>
              </a:lnSpc>
              <a:spcBef>
                <a:spcPts val="500"/>
              </a:spcBef>
              <a:spcAft>
                <a:spcPts val="0"/>
              </a:spcAft>
              <a:buSzPts val="1350"/>
              <a:buNone/>
              <a:defRPr sz="1350">
                <a:solidFill>
                  <a:srgbClr val="888888"/>
                </a:solidFill>
              </a:defRPr>
            </a:lvl3pPr>
            <a:lvl4pPr marL="1828800" lvl="3" indent="-228600" algn="l">
              <a:lnSpc>
                <a:spcPct val="120000"/>
              </a:lnSpc>
              <a:spcBef>
                <a:spcPts val="500"/>
              </a:spcBef>
              <a:spcAft>
                <a:spcPts val="0"/>
              </a:spcAft>
              <a:buSzPts val="1200"/>
              <a:buNone/>
              <a:defRPr sz="1200">
                <a:solidFill>
                  <a:srgbClr val="888888"/>
                </a:solidFill>
              </a:defRPr>
            </a:lvl4pPr>
            <a:lvl5pPr marL="2286000" lvl="4" indent="-228600" algn="l">
              <a:lnSpc>
                <a:spcPct val="120000"/>
              </a:lnSpc>
              <a:spcBef>
                <a:spcPts val="500"/>
              </a:spcBef>
              <a:spcAft>
                <a:spcPts val="0"/>
              </a:spcAft>
              <a:buSzPts val="1200"/>
              <a:buNone/>
              <a:defRPr sz="1200">
                <a:solidFill>
                  <a:srgbClr val="888888"/>
                </a:solidFill>
              </a:defRPr>
            </a:lvl5pPr>
            <a:lvl6pPr marL="2743200" lvl="5" indent="-228600" algn="l">
              <a:lnSpc>
                <a:spcPct val="120000"/>
              </a:lnSpc>
              <a:spcBef>
                <a:spcPts val="500"/>
              </a:spcBef>
              <a:spcAft>
                <a:spcPts val="0"/>
              </a:spcAft>
              <a:buSzPts val="1200"/>
              <a:buNone/>
              <a:defRPr sz="1200">
                <a:solidFill>
                  <a:srgbClr val="888888"/>
                </a:solidFill>
              </a:defRPr>
            </a:lvl6pPr>
            <a:lvl7pPr marL="3200400" lvl="6" indent="-228600" algn="l">
              <a:lnSpc>
                <a:spcPct val="120000"/>
              </a:lnSpc>
              <a:spcBef>
                <a:spcPts val="500"/>
              </a:spcBef>
              <a:spcAft>
                <a:spcPts val="0"/>
              </a:spcAft>
              <a:buSzPts val="1200"/>
              <a:buNone/>
              <a:defRPr sz="1200">
                <a:solidFill>
                  <a:srgbClr val="888888"/>
                </a:solidFill>
              </a:defRPr>
            </a:lvl7pPr>
            <a:lvl8pPr marL="3657600" lvl="7" indent="-228600" algn="l">
              <a:lnSpc>
                <a:spcPct val="120000"/>
              </a:lnSpc>
              <a:spcBef>
                <a:spcPts val="500"/>
              </a:spcBef>
              <a:spcAft>
                <a:spcPts val="0"/>
              </a:spcAft>
              <a:buSzPts val="1200"/>
              <a:buNone/>
              <a:defRPr sz="1200">
                <a:solidFill>
                  <a:srgbClr val="888888"/>
                </a:solidFill>
              </a:defRPr>
            </a:lvl8pPr>
            <a:lvl9pPr marL="4114800" lvl="8" indent="-228600" algn="l">
              <a:lnSpc>
                <a:spcPct val="120000"/>
              </a:lnSpc>
              <a:spcBef>
                <a:spcPts val="500"/>
              </a:spcBef>
              <a:spcAft>
                <a:spcPts val="0"/>
              </a:spcAft>
              <a:buSzPts val="1200"/>
              <a:buNone/>
              <a:defRPr sz="1200">
                <a:solidFill>
                  <a:srgbClr val="888888"/>
                </a:solidFill>
              </a:defRPr>
            </a:lvl9pPr>
          </a:lstStyle>
          <a:p>
            <a:endParaRPr/>
          </a:p>
        </p:txBody>
      </p:sp>
      <p:sp>
        <p:nvSpPr>
          <p:cNvPr id="39" name="Google Shape;39;p5"/>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42" name="Google Shape;42;p5"/>
          <p:cNvCxnSpPr/>
          <p:nvPr/>
        </p:nvCxnSpPr>
        <p:spPr>
          <a:xfrm>
            <a:off x="1443491" y="3804985"/>
            <a:ext cx="561700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1443491" y="804890"/>
            <a:ext cx="6571343" cy="105930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1443490" y="2013936"/>
            <a:ext cx="3125871" cy="343756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6" name="Google Shape;46;p6"/>
          <p:cNvSpPr txBox="1">
            <a:spLocks noGrp="1"/>
          </p:cNvSpPr>
          <p:nvPr>
            <p:ph type="body" idx="2"/>
          </p:nvPr>
        </p:nvSpPr>
        <p:spPr>
          <a:xfrm>
            <a:off x="4889182" y="2013936"/>
            <a:ext cx="3125652" cy="343755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7" name="Google Shape;47;p6"/>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50" name="Google Shape;50;p6"/>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cxnSp>
        <p:nvCxnSpPr>
          <p:cNvPr id="52" name="Google Shape;52;p7"/>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53" name="Google Shape;53;p7"/>
          <p:cNvSpPr txBox="1">
            <a:spLocks noGrp="1"/>
          </p:cNvSpPr>
          <p:nvPr>
            <p:ph type="title"/>
          </p:nvPr>
        </p:nvSpPr>
        <p:spPr>
          <a:xfrm>
            <a:off x="1443491" y="804164"/>
            <a:ext cx="6571344" cy="10563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7"/>
          <p:cNvSpPr txBox="1">
            <a:spLocks noGrp="1"/>
          </p:cNvSpPr>
          <p:nvPr>
            <p:ph type="body" idx="1"/>
          </p:nvPr>
        </p:nvSpPr>
        <p:spPr>
          <a:xfrm>
            <a:off x="1443491" y="2019550"/>
            <a:ext cx="3125766"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1500"/>
              <a:buNone/>
              <a:defRPr sz="1500" b="1"/>
            </a:lvl2pPr>
            <a:lvl3pPr marL="1371600" lvl="2" indent="-228600" algn="l">
              <a:lnSpc>
                <a:spcPct val="120000"/>
              </a:lnSpc>
              <a:spcBef>
                <a:spcPts val="500"/>
              </a:spcBef>
              <a:spcAft>
                <a:spcPts val="0"/>
              </a:spcAft>
              <a:buSzPts val="1350"/>
              <a:buNone/>
              <a:defRPr sz="1350" b="1"/>
            </a:lvl3pPr>
            <a:lvl4pPr marL="1828800" lvl="3" indent="-228600" algn="l">
              <a:lnSpc>
                <a:spcPct val="120000"/>
              </a:lnSpc>
              <a:spcBef>
                <a:spcPts val="500"/>
              </a:spcBef>
              <a:spcAft>
                <a:spcPts val="0"/>
              </a:spcAft>
              <a:buSzPts val="1200"/>
              <a:buNone/>
              <a:defRPr sz="1200" b="1"/>
            </a:lvl4pPr>
            <a:lvl5pPr marL="2286000" lvl="4" indent="-228600" algn="l">
              <a:lnSpc>
                <a:spcPct val="120000"/>
              </a:lnSpc>
              <a:spcBef>
                <a:spcPts val="500"/>
              </a:spcBef>
              <a:spcAft>
                <a:spcPts val="0"/>
              </a:spcAft>
              <a:buSzPts val="1200"/>
              <a:buNone/>
              <a:defRPr sz="1200" b="1"/>
            </a:lvl5pPr>
            <a:lvl6pPr marL="2743200" lvl="5" indent="-228600" algn="l">
              <a:lnSpc>
                <a:spcPct val="120000"/>
              </a:lnSpc>
              <a:spcBef>
                <a:spcPts val="500"/>
              </a:spcBef>
              <a:spcAft>
                <a:spcPts val="0"/>
              </a:spcAft>
              <a:buSzPts val="1200"/>
              <a:buNone/>
              <a:defRPr sz="1200" b="1"/>
            </a:lvl6pPr>
            <a:lvl7pPr marL="3200400" lvl="6" indent="-228600" algn="l">
              <a:lnSpc>
                <a:spcPct val="120000"/>
              </a:lnSpc>
              <a:spcBef>
                <a:spcPts val="500"/>
              </a:spcBef>
              <a:spcAft>
                <a:spcPts val="0"/>
              </a:spcAft>
              <a:buSzPts val="1200"/>
              <a:buNone/>
              <a:defRPr sz="1200" b="1"/>
            </a:lvl7pPr>
            <a:lvl8pPr marL="3657600" lvl="7" indent="-228600" algn="l">
              <a:lnSpc>
                <a:spcPct val="120000"/>
              </a:lnSpc>
              <a:spcBef>
                <a:spcPts val="500"/>
              </a:spcBef>
              <a:spcAft>
                <a:spcPts val="0"/>
              </a:spcAft>
              <a:buSzPts val="1200"/>
              <a:buNone/>
              <a:defRPr sz="1200" b="1"/>
            </a:lvl8pPr>
            <a:lvl9pPr marL="4114800" lvl="8" indent="-228600" algn="l">
              <a:lnSpc>
                <a:spcPct val="120000"/>
              </a:lnSpc>
              <a:spcBef>
                <a:spcPts val="500"/>
              </a:spcBef>
              <a:spcAft>
                <a:spcPts val="0"/>
              </a:spcAft>
              <a:buSzPts val="1200"/>
              <a:buNone/>
              <a:defRPr sz="1200" b="1"/>
            </a:lvl9pPr>
          </a:lstStyle>
          <a:p>
            <a:endParaRPr/>
          </a:p>
        </p:txBody>
      </p:sp>
      <p:sp>
        <p:nvSpPr>
          <p:cNvPr id="55" name="Google Shape;55;p7"/>
          <p:cNvSpPr txBox="1">
            <a:spLocks noGrp="1"/>
          </p:cNvSpPr>
          <p:nvPr>
            <p:ph type="body" idx="2"/>
          </p:nvPr>
        </p:nvSpPr>
        <p:spPr>
          <a:xfrm>
            <a:off x="1443491" y="2824270"/>
            <a:ext cx="3125766" cy="264445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6" name="Google Shape;56;p7"/>
          <p:cNvSpPr txBox="1">
            <a:spLocks noGrp="1"/>
          </p:cNvSpPr>
          <p:nvPr>
            <p:ph type="body" idx="3"/>
          </p:nvPr>
        </p:nvSpPr>
        <p:spPr>
          <a:xfrm>
            <a:off x="4889182" y="2023004"/>
            <a:ext cx="3125652"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1500"/>
              <a:buNone/>
              <a:defRPr sz="1500" b="1"/>
            </a:lvl2pPr>
            <a:lvl3pPr marL="1371600" lvl="2" indent="-228600" algn="l">
              <a:lnSpc>
                <a:spcPct val="120000"/>
              </a:lnSpc>
              <a:spcBef>
                <a:spcPts val="500"/>
              </a:spcBef>
              <a:spcAft>
                <a:spcPts val="0"/>
              </a:spcAft>
              <a:buSzPts val="1350"/>
              <a:buNone/>
              <a:defRPr sz="1350" b="1"/>
            </a:lvl3pPr>
            <a:lvl4pPr marL="1828800" lvl="3" indent="-228600" algn="l">
              <a:lnSpc>
                <a:spcPct val="120000"/>
              </a:lnSpc>
              <a:spcBef>
                <a:spcPts val="500"/>
              </a:spcBef>
              <a:spcAft>
                <a:spcPts val="0"/>
              </a:spcAft>
              <a:buSzPts val="1200"/>
              <a:buNone/>
              <a:defRPr sz="1200" b="1"/>
            </a:lvl4pPr>
            <a:lvl5pPr marL="2286000" lvl="4" indent="-228600" algn="l">
              <a:lnSpc>
                <a:spcPct val="120000"/>
              </a:lnSpc>
              <a:spcBef>
                <a:spcPts val="500"/>
              </a:spcBef>
              <a:spcAft>
                <a:spcPts val="0"/>
              </a:spcAft>
              <a:buSzPts val="1200"/>
              <a:buNone/>
              <a:defRPr sz="1200" b="1"/>
            </a:lvl5pPr>
            <a:lvl6pPr marL="2743200" lvl="5" indent="-228600" algn="l">
              <a:lnSpc>
                <a:spcPct val="120000"/>
              </a:lnSpc>
              <a:spcBef>
                <a:spcPts val="500"/>
              </a:spcBef>
              <a:spcAft>
                <a:spcPts val="0"/>
              </a:spcAft>
              <a:buSzPts val="1200"/>
              <a:buNone/>
              <a:defRPr sz="1200" b="1"/>
            </a:lvl6pPr>
            <a:lvl7pPr marL="3200400" lvl="6" indent="-228600" algn="l">
              <a:lnSpc>
                <a:spcPct val="120000"/>
              </a:lnSpc>
              <a:spcBef>
                <a:spcPts val="500"/>
              </a:spcBef>
              <a:spcAft>
                <a:spcPts val="0"/>
              </a:spcAft>
              <a:buSzPts val="1200"/>
              <a:buNone/>
              <a:defRPr sz="1200" b="1"/>
            </a:lvl7pPr>
            <a:lvl8pPr marL="3657600" lvl="7" indent="-228600" algn="l">
              <a:lnSpc>
                <a:spcPct val="120000"/>
              </a:lnSpc>
              <a:spcBef>
                <a:spcPts val="500"/>
              </a:spcBef>
              <a:spcAft>
                <a:spcPts val="0"/>
              </a:spcAft>
              <a:buSzPts val="1200"/>
              <a:buNone/>
              <a:defRPr sz="1200" b="1"/>
            </a:lvl8pPr>
            <a:lvl9pPr marL="4114800" lvl="8" indent="-228600" algn="l">
              <a:lnSpc>
                <a:spcPct val="120000"/>
              </a:lnSpc>
              <a:spcBef>
                <a:spcPts val="500"/>
              </a:spcBef>
              <a:spcAft>
                <a:spcPts val="0"/>
              </a:spcAft>
              <a:buSzPts val="1200"/>
              <a:buNone/>
              <a:defRPr sz="1200" b="1"/>
            </a:lvl9pPr>
          </a:lstStyle>
          <a:p>
            <a:endParaRPr/>
          </a:p>
        </p:txBody>
      </p:sp>
      <p:sp>
        <p:nvSpPr>
          <p:cNvPr id="57" name="Google Shape;57;p7"/>
          <p:cNvSpPr txBox="1">
            <a:spLocks noGrp="1"/>
          </p:cNvSpPr>
          <p:nvPr>
            <p:ph type="body" idx="4"/>
          </p:nvPr>
        </p:nvSpPr>
        <p:spPr>
          <a:xfrm>
            <a:off x="4889182" y="2821491"/>
            <a:ext cx="3125652" cy="263737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8" name="Google Shape;58;p7"/>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cxnSp>
        <p:nvCxnSpPr>
          <p:cNvPr id="62" name="Google Shape;62;p8"/>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63" name="Google Shape;63;p8"/>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8"/>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8"/>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9"/>
          <p:cNvSpPr txBox="1">
            <a:spLocks noGrp="1"/>
          </p:cNvSpPr>
          <p:nvPr>
            <p:ph type="title"/>
          </p:nvPr>
        </p:nvSpPr>
        <p:spPr>
          <a:xfrm>
            <a:off x="1439042" y="798973"/>
            <a:ext cx="242595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Gill San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9"/>
          <p:cNvSpPr txBox="1">
            <a:spLocks noGrp="1"/>
          </p:cNvSpPr>
          <p:nvPr>
            <p:ph type="body" idx="1"/>
          </p:nvPr>
        </p:nvSpPr>
        <p:spPr>
          <a:xfrm>
            <a:off x="4186656" y="798974"/>
            <a:ext cx="3828178" cy="4658826"/>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70" name="Google Shape;70;p9"/>
          <p:cNvSpPr txBox="1">
            <a:spLocks noGrp="1"/>
          </p:cNvSpPr>
          <p:nvPr>
            <p:ph type="body" idx="2"/>
          </p:nvPr>
        </p:nvSpPr>
        <p:spPr>
          <a:xfrm>
            <a:off x="1439042" y="3205492"/>
            <a:ext cx="2427369" cy="224818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050"/>
              <a:buNone/>
              <a:defRPr sz="1050"/>
            </a:lvl2pPr>
            <a:lvl3pPr marL="1371600" lvl="2" indent="-228600" algn="l">
              <a:lnSpc>
                <a:spcPct val="120000"/>
              </a:lnSpc>
              <a:spcBef>
                <a:spcPts val="500"/>
              </a:spcBef>
              <a:spcAft>
                <a:spcPts val="0"/>
              </a:spcAft>
              <a:buSzPts val="900"/>
              <a:buNone/>
              <a:defRPr sz="900"/>
            </a:lvl3pPr>
            <a:lvl4pPr marL="1828800" lvl="3" indent="-228600" algn="l">
              <a:lnSpc>
                <a:spcPct val="120000"/>
              </a:lnSpc>
              <a:spcBef>
                <a:spcPts val="500"/>
              </a:spcBef>
              <a:spcAft>
                <a:spcPts val="0"/>
              </a:spcAft>
              <a:buSzPts val="750"/>
              <a:buNone/>
              <a:defRPr sz="750"/>
            </a:lvl4pPr>
            <a:lvl5pPr marL="2286000" lvl="4" indent="-228600" algn="l">
              <a:lnSpc>
                <a:spcPct val="120000"/>
              </a:lnSpc>
              <a:spcBef>
                <a:spcPts val="500"/>
              </a:spcBef>
              <a:spcAft>
                <a:spcPts val="0"/>
              </a:spcAft>
              <a:buSzPts val="750"/>
              <a:buNone/>
              <a:defRPr sz="750"/>
            </a:lvl5pPr>
            <a:lvl6pPr marL="2743200" lvl="5" indent="-228600" algn="l">
              <a:lnSpc>
                <a:spcPct val="120000"/>
              </a:lnSpc>
              <a:spcBef>
                <a:spcPts val="500"/>
              </a:spcBef>
              <a:spcAft>
                <a:spcPts val="0"/>
              </a:spcAft>
              <a:buSzPts val="750"/>
              <a:buNone/>
              <a:defRPr sz="750"/>
            </a:lvl6pPr>
            <a:lvl7pPr marL="3200400" lvl="6" indent="-228600" algn="l">
              <a:lnSpc>
                <a:spcPct val="120000"/>
              </a:lnSpc>
              <a:spcBef>
                <a:spcPts val="500"/>
              </a:spcBef>
              <a:spcAft>
                <a:spcPts val="0"/>
              </a:spcAft>
              <a:buSzPts val="750"/>
              <a:buNone/>
              <a:defRPr sz="750"/>
            </a:lvl7pPr>
            <a:lvl8pPr marL="3657600" lvl="7" indent="-228600" algn="l">
              <a:lnSpc>
                <a:spcPct val="120000"/>
              </a:lnSpc>
              <a:spcBef>
                <a:spcPts val="500"/>
              </a:spcBef>
              <a:spcAft>
                <a:spcPts val="0"/>
              </a:spcAft>
              <a:buSzPts val="750"/>
              <a:buNone/>
              <a:defRPr sz="750"/>
            </a:lvl8pPr>
            <a:lvl9pPr marL="4114800" lvl="8" indent="-228600" algn="l">
              <a:lnSpc>
                <a:spcPct val="120000"/>
              </a:lnSpc>
              <a:spcBef>
                <a:spcPts val="500"/>
              </a:spcBef>
              <a:spcAft>
                <a:spcPts val="0"/>
              </a:spcAft>
              <a:buSzPts val="750"/>
              <a:buNone/>
              <a:defRPr sz="750"/>
            </a:lvl9pPr>
          </a:lstStyle>
          <a:p>
            <a:endParaRPr/>
          </a:p>
        </p:txBody>
      </p:sp>
      <p:sp>
        <p:nvSpPr>
          <p:cNvPr id="71" name="Google Shape;71;p9"/>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74" name="Google Shape;74;p9"/>
          <p:cNvCxnSpPr/>
          <p:nvPr/>
        </p:nvCxnSpPr>
        <p:spPr>
          <a:xfrm>
            <a:off x="1441748" y="3205491"/>
            <a:ext cx="242327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grpSp>
        <p:nvGrpSpPr>
          <p:cNvPr id="76" name="Google Shape;76;p10"/>
          <p:cNvGrpSpPr/>
          <p:nvPr/>
        </p:nvGrpSpPr>
        <p:grpSpPr>
          <a:xfrm>
            <a:off x="4996501" y="482171"/>
            <a:ext cx="3511387" cy="5149101"/>
            <a:chOff x="6852919" y="583365"/>
            <a:chExt cx="4681849" cy="5181928"/>
          </a:xfrm>
        </p:grpSpPr>
        <p:sp>
          <p:nvSpPr>
            <p:cNvPr id="77" name="Google Shape;77;p10"/>
            <p:cNvSpPr/>
            <p:nvPr/>
          </p:nvSpPr>
          <p:spPr>
            <a:xfrm>
              <a:off x="6852919" y="583365"/>
              <a:ext cx="4681849" cy="5181928"/>
            </a:xfrm>
            <a:prstGeom prst="rect">
              <a:avLst/>
            </a:prstGeom>
            <a:gradFill>
              <a:gsLst>
                <a:gs pos="0">
                  <a:srgbClr val="000001"/>
                </a:gs>
                <a:gs pos="100000">
                  <a:srgbClr val="191919"/>
                </a:gs>
              </a:gsLst>
              <a:lin ang="5400000" scaled="0"/>
            </a:gradFill>
            <a:ln>
              <a:noFill/>
            </a:ln>
            <a:effectLst>
              <a:outerShdw blurRad="127000" dist="228600" dir="4740000" sx="98000" sy="98000" algn="tl"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0"/>
            <p:cNvSpPr/>
            <p:nvPr/>
          </p:nvSpPr>
          <p:spPr>
            <a:xfrm>
              <a:off x="7273787" y="915806"/>
              <a:ext cx="3844017" cy="4507918"/>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10"/>
          <p:cNvSpPr txBox="1">
            <a:spLocks noGrp="1"/>
          </p:cNvSpPr>
          <p:nvPr>
            <p:ph type="title"/>
          </p:nvPr>
        </p:nvSpPr>
        <p:spPr>
          <a:xfrm>
            <a:off x="1444148" y="1129513"/>
            <a:ext cx="3244935"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0"/>
          <p:cNvSpPr>
            <a:spLocks noGrp="1"/>
          </p:cNvSpPr>
          <p:nvPr>
            <p:ph type="pic" idx="2"/>
          </p:nvPr>
        </p:nvSpPr>
        <p:spPr>
          <a:xfrm>
            <a:off x="5640128" y="1122543"/>
            <a:ext cx="2234998" cy="3866327"/>
          </a:xfrm>
          <a:prstGeom prst="rect">
            <a:avLst/>
          </a:prstGeom>
          <a:solidFill>
            <a:srgbClr val="D8D8D8"/>
          </a:solidFill>
          <a:ln>
            <a:noFill/>
          </a:ln>
        </p:spPr>
      </p:sp>
      <p:sp>
        <p:nvSpPr>
          <p:cNvPr id="81" name="Google Shape;81;p10"/>
          <p:cNvSpPr txBox="1">
            <a:spLocks noGrp="1"/>
          </p:cNvSpPr>
          <p:nvPr>
            <p:ph type="body" idx="1"/>
          </p:nvPr>
        </p:nvSpPr>
        <p:spPr>
          <a:xfrm>
            <a:off x="1443492" y="3145992"/>
            <a:ext cx="3240286" cy="200374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800"/>
              <a:buNone/>
              <a:defRPr sz="1800"/>
            </a:lvl1pPr>
            <a:lvl2pPr marL="914400" lvl="1" indent="-228600" algn="l">
              <a:lnSpc>
                <a:spcPct val="120000"/>
              </a:lnSpc>
              <a:spcBef>
                <a:spcPts val="500"/>
              </a:spcBef>
              <a:spcAft>
                <a:spcPts val="0"/>
              </a:spcAft>
              <a:buSzPts val="1050"/>
              <a:buNone/>
              <a:defRPr sz="1050"/>
            </a:lvl2pPr>
            <a:lvl3pPr marL="1371600" lvl="2" indent="-228600" algn="l">
              <a:lnSpc>
                <a:spcPct val="120000"/>
              </a:lnSpc>
              <a:spcBef>
                <a:spcPts val="500"/>
              </a:spcBef>
              <a:spcAft>
                <a:spcPts val="0"/>
              </a:spcAft>
              <a:buSzPts val="900"/>
              <a:buNone/>
              <a:defRPr sz="900"/>
            </a:lvl3pPr>
            <a:lvl4pPr marL="1828800" lvl="3" indent="-228600" algn="l">
              <a:lnSpc>
                <a:spcPct val="120000"/>
              </a:lnSpc>
              <a:spcBef>
                <a:spcPts val="500"/>
              </a:spcBef>
              <a:spcAft>
                <a:spcPts val="0"/>
              </a:spcAft>
              <a:buSzPts val="750"/>
              <a:buNone/>
              <a:defRPr sz="750"/>
            </a:lvl4pPr>
            <a:lvl5pPr marL="2286000" lvl="4" indent="-228600" algn="l">
              <a:lnSpc>
                <a:spcPct val="120000"/>
              </a:lnSpc>
              <a:spcBef>
                <a:spcPts val="500"/>
              </a:spcBef>
              <a:spcAft>
                <a:spcPts val="0"/>
              </a:spcAft>
              <a:buSzPts val="750"/>
              <a:buNone/>
              <a:defRPr sz="750"/>
            </a:lvl5pPr>
            <a:lvl6pPr marL="2743200" lvl="5" indent="-228600" algn="l">
              <a:lnSpc>
                <a:spcPct val="120000"/>
              </a:lnSpc>
              <a:spcBef>
                <a:spcPts val="500"/>
              </a:spcBef>
              <a:spcAft>
                <a:spcPts val="0"/>
              </a:spcAft>
              <a:buSzPts val="750"/>
              <a:buNone/>
              <a:defRPr sz="750"/>
            </a:lvl6pPr>
            <a:lvl7pPr marL="3200400" lvl="6" indent="-228600" algn="l">
              <a:lnSpc>
                <a:spcPct val="120000"/>
              </a:lnSpc>
              <a:spcBef>
                <a:spcPts val="500"/>
              </a:spcBef>
              <a:spcAft>
                <a:spcPts val="0"/>
              </a:spcAft>
              <a:buSzPts val="750"/>
              <a:buNone/>
              <a:defRPr sz="750"/>
            </a:lvl7pPr>
            <a:lvl8pPr marL="3657600" lvl="7" indent="-228600" algn="l">
              <a:lnSpc>
                <a:spcPct val="120000"/>
              </a:lnSpc>
              <a:spcBef>
                <a:spcPts val="500"/>
              </a:spcBef>
              <a:spcAft>
                <a:spcPts val="0"/>
              </a:spcAft>
              <a:buSzPts val="750"/>
              <a:buNone/>
              <a:defRPr sz="750"/>
            </a:lvl8pPr>
            <a:lvl9pPr marL="4114800" lvl="8" indent="-228600" algn="l">
              <a:lnSpc>
                <a:spcPct val="120000"/>
              </a:lnSpc>
              <a:spcBef>
                <a:spcPts val="500"/>
              </a:spcBef>
              <a:spcAft>
                <a:spcPts val="0"/>
              </a:spcAft>
              <a:buSzPts val="750"/>
              <a:buNone/>
              <a:defRPr sz="750"/>
            </a:lvl9pPr>
          </a:lstStyle>
          <a:p>
            <a:endParaRPr/>
          </a:p>
        </p:txBody>
      </p:sp>
      <p:sp>
        <p:nvSpPr>
          <p:cNvPr id="82" name="Google Shape;82;p10"/>
          <p:cNvSpPr txBox="1">
            <a:spLocks noGrp="1"/>
          </p:cNvSpPr>
          <p:nvPr>
            <p:ph type="dt" idx="10"/>
          </p:nvPr>
        </p:nvSpPr>
        <p:spPr>
          <a:xfrm>
            <a:off x="1436664" y="5469857"/>
            <a:ext cx="3252420" cy="32012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0"/>
          <p:cNvSpPr txBox="1">
            <a:spLocks noGrp="1"/>
          </p:cNvSpPr>
          <p:nvPr>
            <p:ph type="ftr" idx="11"/>
          </p:nvPr>
        </p:nvSpPr>
        <p:spPr>
          <a:xfrm>
            <a:off x="1437530" y="318641"/>
            <a:ext cx="3251553" cy="32093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0"/>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85" name="Google Shape;85;p10"/>
          <p:cNvCxnSpPr/>
          <p:nvPr/>
        </p:nvCxnSpPr>
        <p:spPr>
          <a:xfrm>
            <a:off x="1441281" y="3143605"/>
            <a:ext cx="3242014"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1"/>
          <p:cNvSpPr/>
          <p:nvPr/>
        </p:nvSpPr>
        <p:spPr>
          <a:xfrm>
            <a:off x="0" y="2015734"/>
            <a:ext cx="9144000" cy="4079520"/>
          </a:xfrm>
          <a:prstGeom prst="rect">
            <a:avLst/>
          </a:prstGeom>
          <a:gradFill>
            <a:gsLst>
              <a:gs pos="0">
                <a:srgbClr val="DFDBD5">
                  <a:alpha val="0"/>
                </a:srgbClr>
              </a:gs>
              <a:gs pos="100000">
                <a:schemeClr val="lt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1"/>
          <p:cNvPicPr preferRelativeResize="0"/>
          <p:nvPr/>
        </p:nvPicPr>
        <p:blipFill rotWithShape="1">
          <a:blip r:embed="rId13">
            <a:alphaModFix/>
          </a:blip>
          <a:srcRect l="12500" t="1538" r="12500" b="-1538"/>
          <a:stretch/>
        </p:blipFill>
        <p:spPr>
          <a:xfrm>
            <a:off x="-1" y="6095253"/>
            <a:ext cx="9144001" cy="774727"/>
          </a:xfrm>
          <a:prstGeom prst="rect">
            <a:avLst/>
          </a:prstGeom>
          <a:noFill/>
          <a:ln>
            <a:noFill/>
          </a:ln>
        </p:spPr>
      </p:pic>
      <p:cxnSp>
        <p:nvCxnSpPr>
          <p:cNvPr id="12" name="Google Shape;12;p1"/>
          <p:cNvCxnSpPr/>
          <p:nvPr/>
        </p:nvCxnSpPr>
        <p:spPr>
          <a:xfrm>
            <a:off x="0" y="6101127"/>
            <a:ext cx="9144000" cy="0"/>
          </a:xfrm>
          <a:prstGeom prst="straightConnector1">
            <a:avLst/>
          </a:prstGeom>
          <a:noFill/>
          <a:ln w="12700" cap="flat" cmpd="sng">
            <a:solidFill>
              <a:srgbClr val="000001">
                <a:alpha val="20000"/>
              </a:srgbClr>
            </a:solidFill>
            <a:prstDash val="solid"/>
            <a:round/>
            <a:headEnd type="none" w="sm" len="sm"/>
            <a:tailEnd type="none" w="sm" len="sm"/>
          </a:ln>
        </p:spPr>
      </p:cxnSp>
      <p:sp>
        <p:nvSpPr>
          <p:cNvPr id="13" name="Google Shape;13;p1"/>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200"/>
              <a:buFont typeface="Gill Sans"/>
              <a:buNone/>
              <a:defRPr sz="32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
          <p:cNvSpPr txBox="1">
            <a:spLocks noGrp="1"/>
          </p:cNvSpPr>
          <p:nvPr>
            <p:ph type="body" idx="1"/>
          </p:nvPr>
        </p:nvSpPr>
        <p:spPr>
          <a:xfrm>
            <a:off x="1443491" y="2015733"/>
            <a:ext cx="6571343" cy="3450613"/>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Gill Sans"/>
                <a:ea typeface="Gill Sans"/>
                <a:cs typeface="Gill Sans"/>
                <a:sym typeface="Gill Sans"/>
              </a:defRPr>
            </a:lvl1pPr>
            <a:lvl2pPr marL="914400" marR="0" lvl="1"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Gill Sans"/>
                <a:ea typeface="Gill Sans"/>
                <a:cs typeface="Gill Sans"/>
                <a:sym typeface="Gill Sans"/>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Gill Sans"/>
                <a:ea typeface="Gill Sans"/>
                <a:cs typeface="Gill Sans"/>
                <a:sym typeface="Gill Sans"/>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Gill Sans"/>
                <a:ea typeface="Gill Sans"/>
                <a:cs typeface="Gill Sans"/>
                <a:sym typeface="Gill Sans"/>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9pPr>
          </a:lstStyle>
          <a:p>
            <a:endParaRPr/>
          </a:p>
        </p:txBody>
      </p:sp>
      <p:sp>
        <p:nvSpPr>
          <p:cNvPr id="15" name="Google Shape;15;p1"/>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6" name="Google Shape;16;p1"/>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7" name="Google Shape;17;p1"/>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1pPr>
            <a:lvl2pPr marL="0" marR="0" lvl="1"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2pPr>
            <a:lvl3pPr marL="0" marR="0" lvl="2"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3pPr>
            <a:lvl4pPr marL="0" marR="0" lvl="3"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4pPr>
            <a:lvl5pPr marL="0" marR="0" lvl="4"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5pPr>
            <a:lvl6pPr marL="0" marR="0" lvl="5"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6pPr>
            <a:lvl7pPr marL="0" marR="0" lvl="6"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7pPr>
            <a:lvl8pPr marL="0" marR="0" lvl="7"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8pPr>
            <a:lvl9pPr marL="0" marR="0" lvl="8"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palms.org/Public/search/Standard"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www.fldoe.org/accountability/assessments/k-12-student-assessment/best/"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fldoe.org/academics/standard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3"/>
          <p:cNvSpPr txBox="1"/>
          <p:nvPr/>
        </p:nvSpPr>
        <p:spPr>
          <a:xfrm>
            <a:off x="0" y="3429000"/>
            <a:ext cx="9144000" cy="962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omic Sans MS"/>
              <a:buNone/>
            </a:pPr>
            <a:r>
              <a:rPr lang="en-US" sz="4400" b="0" i="0" u="none" strike="noStrike" cap="none">
                <a:solidFill>
                  <a:schemeClr val="dk1"/>
                </a:solidFill>
                <a:latin typeface="Comic Sans MS"/>
                <a:ea typeface="Comic Sans MS"/>
                <a:cs typeface="Comic Sans MS"/>
                <a:sym typeface="Comic Sans MS"/>
              </a:rPr>
              <a:t>Annual Parent Meeting</a:t>
            </a:r>
            <a:endParaRPr sz="4400" b="0" i="0" u="none" strike="noStrike" cap="none">
              <a:solidFill>
                <a:schemeClr val="dk1"/>
              </a:solidFill>
              <a:latin typeface="Comic Sans MS"/>
              <a:ea typeface="Comic Sans MS"/>
              <a:cs typeface="Comic Sans MS"/>
              <a:sym typeface="Comic Sans MS"/>
            </a:endParaRPr>
          </a:p>
        </p:txBody>
      </p:sp>
      <p:sp>
        <p:nvSpPr>
          <p:cNvPr id="106" name="Google Shape;106;p13"/>
          <p:cNvSpPr txBox="1"/>
          <p:nvPr/>
        </p:nvSpPr>
        <p:spPr>
          <a:xfrm>
            <a:off x="0" y="4391141"/>
            <a:ext cx="9105900" cy="18416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0000"/>
              </a:buClr>
              <a:buSzPts val="3200"/>
              <a:buFont typeface="Comic Sans MS"/>
              <a:buNone/>
            </a:pPr>
            <a:r>
              <a:rPr lang="en-US" sz="3200" b="0" i="0" u="none" strike="noStrike" cap="none" dirty="0">
                <a:solidFill>
                  <a:srgbClr val="FF0000"/>
                </a:solidFill>
                <a:latin typeface="Comic Sans MS"/>
                <a:ea typeface="Comic Sans MS"/>
                <a:cs typeface="Comic Sans MS"/>
                <a:sym typeface="Comic Sans MS"/>
              </a:rPr>
              <a:t>[</a:t>
            </a:r>
            <a:r>
              <a:rPr lang="en-US" sz="3200" dirty="0">
                <a:solidFill>
                  <a:srgbClr val="FF0000"/>
                </a:solidFill>
                <a:latin typeface="Comic Sans MS"/>
                <a:ea typeface="Comic Sans MS"/>
                <a:cs typeface="Comic Sans MS"/>
                <a:sym typeface="Comic Sans MS"/>
              </a:rPr>
              <a:t>One Room Schoolhouse</a:t>
            </a:r>
            <a:r>
              <a:rPr lang="en-US" sz="3200" b="0" i="0" u="none" strike="noStrike" cap="none" dirty="0">
                <a:solidFill>
                  <a:srgbClr val="FF0000"/>
                </a:solidFill>
                <a:latin typeface="Comic Sans MS"/>
                <a:ea typeface="Comic Sans MS"/>
                <a:cs typeface="Comic Sans MS"/>
                <a:sym typeface="Comic Sans MS"/>
              </a:rPr>
              <a:t>]</a:t>
            </a:r>
            <a:endParaRPr sz="1800" b="0" i="0" u="none" strike="noStrike" cap="none" dirty="0">
              <a:solidFill>
                <a:srgbClr val="FF0000"/>
              </a:solidFill>
              <a:latin typeface="Century Gothic"/>
              <a:ea typeface="Century Gothic"/>
              <a:cs typeface="Century Gothic"/>
              <a:sym typeface="Century Gothic"/>
            </a:endParaRPr>
          </a:p>
          <a:p>
            <a:pPr marL="0" marR="0" lvl="0" indent="0" algn="ctr" rtl="0">
              <a:spcBef>
                <a:spcPts val="640"/>
              </a:spcBef>
              <a:spcAft>
                <a:spcPts val="0"/>
              </a:spcAft>
              <a:buClr>
                <a:srgbClr val="FF0000"/>
              </a:buClr>
              <a:buSzPts val="3200"/>
              <a:buFont typeface="Comic Sans MS"/>
              <a:buNone/>
            </a:pPr>
            <a:r>
              <a:rPr lang="en-US" sz="3200" b="0" i="0" u="none" strike="noStrike" cap="none" dirty="0">
                <a:solidFill>
                  <a:srgbClr val="FF0000"/>
                </a:solidFill>
                <a:latin typeface="Comic Sans MS"/>
                <a:ea typeface="Comic Sans MS"/>
                <a:cs typeface="Comic Sans MS"/>
                <a:sym typeface="Comic Sans MS"/>
              </a:rPr>
              <a:t>[</a:t>
            </a:r>
            <a:r>
              <a:rPr lang="en-US" sz="3200" dirty="0">
                <a:solidFill>
                  <a:srgbClr val="FF0000"/>
                </a:solidFill>
                <a:latin typeface="Comic Sans MS"/>
                <a:ea typeface="Comic Sans MS"/>
                <a:cs typeface="Comic Sans MS"/>
                <a:sym typeface="Comic Sans MS"/>
              </a:rPr>
              <a:t>Sept. 24</a:t>
            </a:r>
            <a:r>
              <a:rPr lang="en-US" sz="3200" baseline="30000" dirty="0">
                <a:solidFill>
                  <a:srgbClr val="FF0000"/>
                </a:solidFill>
                <a:latin typeface="Comic Sans MS"/>
                <a:ea typeface="Comic Sans MS"/>
                <a:cs typeface="Comic Sans MS"/>
                <a:sym typeface="Comic Sans MS"/>
              </a:rPr>
              <a:t>th</a:t>
            </a:r>
            <a:r>
              <a:rPr lang="en-US" sz="3200" dirty="0">
                <a:solidFill>
                  <a:srgbClr val="FF0000"/>
                </a:solidFill>
                <a:latin typeface="Comic Sans MS"/>
                <a:ea typeface="Comic Sans MS"/>
                <a:cs typeface="Comic Sans MS"/>
                <a:sym typeface="Comic Sans MS"/>
              </a:rPr>
              <a:t>, 2024</a:t>
            </a:r>
            <a:r>
              <a:rPr lang="en-US" sz="3200" b="0" i="0" u="none" strike="noStrike" cap="none" dirty="0">
                <a:solidFill>
                  <a:srgbClr val="FF0000"/>
                </a:solidFill>
                <a:latin typeface="Comic Sans MS"/>
                <a:ea typeface="Comic Sans MS"/>
                <a:cs typeface="Comic Sans MS"/>
                <a:sym typeface="Comic Sans MS"/>
              </a:rPr>
              <a:t>]</a:t>
            </a:r>
            <a:endParaRPr sz="1800" b="0" i="0" u="none" strike="noStrike" cap="none" dirty="0">
              <a:solidFill>
                <a:srgbClr val="FF0000"/>
              </a:solidFill>
              <a:latin typeface="Century Gothic"/>
              <a:ea typeface="Century Gothic"/>
              <a:cs typeface="Century Gothic"/>
              <a:sym typeface="Century Gothic"/>
            </a:endParaRPr>
          </a:p>
          <a:p>
            <a:pPr marL="0" marR="0" lvl="0" indent="0" algn="ctr" rtl="0">
              <a:spcBef>
                <a:spcPts val="640"/>
              </a:spcBef>
              <a:spcAft>
                <a:spcPts val="0"/>
              </a:spcAft>
              <a:buClr>
                <a:srgbClr val="FF0000"/>
              </a:buClr>
              <a:buSzPts val="3200"/>
              <a:buFont typeface="Comic Sans MS"/>
              <a:buNone/>
            </a:pPr>
            <a:r>
              <a:rPr lang="en-US" sz="3200" b="0" i="0" u="none" strike="noStrike" cap="none" dirty="0">
                <a:solidFill>
                  <a:srgbClr val="FF0000"/>
                </a:solidFill>
                <a:latin typeface="Comic Sans MS"/>
                <a:ea typeface="Comic Sans MS"/>
                <a:cs typeface="Comic Sans MS"/>
                <a:sym typeface="Comic Sans MS"/>
              </a:rPr>
              <a:t>[Principal – Sarah Mosley]</a:t>
            </a:r>
            <a:endParaRPr sz="1800" b="0" i="0" u="none" strike="noStrike" cap="none" dirty="0">
              <a:solidFill>
                <a:srgbClr val="FF0000"/>
              </a:solidFill>
              <a:latin typeface="Century Gothic"/>
              <a:ea typeface="Century Gothic"/>
              <a:cs typeface="Century Gothic"/>
              <a:sym typeface="Century Gothic"/>
            </a:endParaRPr>
          </a:p>
        </p:txBody>
      </p:sp>
      <p:pic>
        <p:nvPicPr>
          <p:cNvPr id="107" name="Google Shape;107;p13"/>
          <p:cNvPicPr preferRelativeResize="0"/>
          <p:nvPr/>
        </p:nvPicPr>
        <p:blipFill rotWithShape="1">
          <a:blip r:embed="rId3">
            <a:alphaModFix/>
          </a:blip>
          <a:srcRect/>
          <a:stretch/>
        </p:blipFill>
        <p:spPr>
          <a:xfrm>
            <a:off x="1481718" y="0"/>
            <a:ext cx="6180563" cy="3291839"/>
          </a:xfrm>
          <a:prstGeom prst="rect">
            <a:avLst/>
          </a:prstGeom>
          <a:solidFill>
            <a:srgbClr val="FFEAD5"/>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txBox="1">
            <a:spLocks noGrp="1"/>
          </p:cNvSpPr>
          <p:nvPr>
            <p:ph type="title" idx="4294967295"/>
          </p:nvPr>
        </p:nvSpPr>
        <p:spPr>
          <a:xfrm>
            <a:off x="457200" y="1524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SCHOOL’S CURRICULUM</a:t>
            </a:r>
            <a:endParaRPr sz="4800" b="1">
              <a:solidFill>
                <a:schemeClr val="dk1"/>
              </a:solidFill>
              <a:latin typeface="Calibri"/>
              <a:ea typeface="Calibri"/>
              <a:cs typeface="Calibri"/>
              <a:sym typeface="Calibri"/>
            </a:endParaRPr>
          </a:p>
        </p:txBody>
      </p:sp>
      <p:sp>
        <p:nvSpPr>
          <p:cNvPr id="174" name="Google Shape;174;p23"/>
          <p:cNvSpPr txBox="1"/>
          <p:nvPr/>
        </p:nvSpPr>
        <p:spPr>
          <a:xfrm>
            <a:off x="457200" y="1447800"/>
            <a:ext cx="8305800" cy="52578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Trebuchet MS"/>
              <a:buNone/>
            </a:pPr>
            <a:r>
              <a:rPr lang="en-US" sz="3200" b="0" i="0" u="none" strike="noStrike" cap="none">
                <a:solidFill>
                  <a:schemeClr val="dk1"/>
                </a:solidFill>
                <a:latin typeface="Trebuchet MS"/>
                <a:ea typeface="Trebuchet MS"/>
                <a:cs typeface="Trebuchet MS"/>
                <a:sym typeface="Trebuchet MS"/>
              </a:rPr>
              <a:t>T</a:t>
            </a:r>
            <a:r>
              <a:rPr lang="en-US" sz="3200" i="0" u="none" strike="noStrike" cap="none">
                <a:solidFill>
                  <a:schemeClr val="dk1"/>
                </a:solidFill>
                <a:latin typeface="Calibri"/>
                <a:ea typeface="Calibri"/>
                <a:cs typeface="Calibri"/>
                <a:sym typeface="Calibri"/>
              </a:rPr>
              <a:t>he B.E.S.T. Standards form the framework for student knowledge in:</a:t>
            </a:r>
            <a:endParaRPr sz="32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English Language Arts (ELA)</a:t>
            </a:r>
            <a:endParaRPr sz="2800" i="0" u="none" strike="noStrike" cap="none">
              <a:solidFill>
                <a:schemeClr val="dk1"/>
              </a:solidFill>
              <a:latin typeface="Calibri"/>
              <a:ea typeface="Calibri"/>
              <a:cs typeface="Calibri"/>
              <a:sym typeface="Calibri"/>
            </a:endParaRPr>
          </a:p>
          <a:p>
            <a:pPr marL="644843" marR="0" lvl="1" indent="-342900" algn="l" rtl="0">
              <a:spcBef>
                <a:spcPts val="480"/>
              </a:spcBef>
              <a:spcAft>
                <a:spcPts val="0"/>
              </a:spcAft>
              <a:buClr>
                <a:schemeClr val="dk2"/>
              </a:buClr>
              <a:buSzPts val="2400"/>
              <a:buFont typeface="Noto Sans Symbols"/>
              <a:buChar char="❖"/>
            </a:pPr>
            <a:r>
              <a:rPr lang="en-US" sz="2800" i="0" u="none" strike="noStrike" cap="none">
                <a:solidFill>
                  <a:schemeClr val="dk1"/>
                </a:solidFill>
                <a:latin typeface="Calibri"/>
                <a:ea typeface="Calibri"/>
                <a:cs typeface="Calibri"/>
                <a:sym typeface="Calibri"/>
              </a:rPr>
              <a:t>Reading/Writing/Language/Speaking &amp; Listening</a:t>
            </a:r>
            <a:endParaRPr sz="28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Mathematics</a:t>
            </a:r>
            <a:endParaRPr sz="28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Literacy in Social Studies</a:t>
            </a:r>
            <a:endParaRPr sz="28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Science</a:t>
            </a:r>
            <a:endParaRPr sz="28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rgbClr val="00B050"/>
              </a:buClr>
              <a:buSzPts val="1800"/>
              <a:buFont typeface="Century Gothic"/>
              <a:buNone/>
            </a:pPr>
            <a:r>
              <a:rPr lang="en-US" sz="1800" b="0" i="0" u="sng" strike="noStrike" cap="none">
                <a:solidFill>
                  <a:srgbClr val="0000FF"/>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https://www.cpalms.org/Public/search/Standard</a:t>
            </a:r>
            <a:endParaRPr sz="1800" b="0" i="0" u="none" strike="noStrike" cap="none">
              <a:solidFill>
                <a:srgbClr val="0000FF"/>
              </a:solidFill>
              <a:latin typeface="Century Gothic"/>
              <a:ea typeface="Century Gothic"/>
              <a:cs typeface="Century Gothic"/>
              <a:sym typeface="Century Gothic"/>
            </a:endParaRPr>
          </a:p>
          <a:p>
            <a:pPr marL="342900" marR="0" lvl="0" indent="-279400" algn="just" rtl="0">
              <a:lnSpc>
                <a:spcPct val="90000"/>
              </a:lnSpc>
              <a:spcBef>
                <a:spcPts val="20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p:txBody>
      </p:sp>
      <p:pic>
        <p:nvPicPr>
          <p:cNvPr id="175" name="Google Shape;175;p23" descr="MCj04123980000[1]"/>
          <p:cNvPicPr preferRelativeResize="0"/>
          <p:nvPr/>
        </p:nvPicPr>
        <p:blipFill rotWithShape="1">
          <a:blip r:embed="rId4">
            <a:alphaModFix/>
          </a:blip>
          <a:srcRect/>
          <a:stretch/>
        </p:blipFill>
        <p:spPr>
          <a:xfrm>
            <a:off x="6542134" y="4108050"/>
            <a:ext cx="2122486" cy="186853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4"/>
          <p:cNvSpPr txBox="1">
            <a:spLocks noGrp="1"/>
          </p:cNvSpPr>
          <p:nvPr>
            <p:ph type="title" idx="4294967295"/>
          </p:nvPr>
        </p:nvSpPr>
        <p:spPr>
          <a:xfrm>
            <a:off x="383225" y="141200"/>
            <a:ext cx="8262900" cy="1071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Font typeface="Calibri"/>
              <a:buNone/>
            </a:pPr>
            <a:r>
              <a:rPr lang="en-US" sz="3100" b="1">
                <a:latin typeface="Calibri"/>
                <a:ea typeface="Calibri"/>
                <a:cs typeface="Calibri"/>
                <a:sym typeface="Calibri"/>
              </a:rPr>
              <a:t> </a:t>
            </a:r>
            <a:r>
              <a:rPr lang="en-US" sz="3100" b="1">
                <a:solidFill>
                  <a:schemeClr val="dk1"/>
                </a:solidFill>
                <a:latin typeface="Calibri"/>
                <a:ea typeface="Calibri"/>
                <a:cs typeface="Calibri"/>
                <a:sym typeface="Calibri"/>
              </a:rPr>
              <a:t>MEASURING STUDENT SUCCESS THROUGH       DISTRICT PROGRESS MONITORING</a:t>
            </a:r>
            <a:endParaRPr sz="3100" b="1">
              <a:solidFill>
                <a:schemeClr val="dk1"/>
              </a:solidFill>
              <a:latin typeface="Calibri"/>
              <a:ea typeface="Calibri"/>
              <a:cs typeface="Calibri"/>
              <a:sym typeface="Calibri"/>
            </a:endParaRPr>
          </a:p>
        </p:txBody>
      </p:sp>
      <p:sp>
        <p:nvSpPr>
          <p:cNvPr id="182" name="Google Shape;182;p24"/>
          <p:cNvSpPr txBox="1">
            <a:spLocks noGrp="1"/>
          </p:cNvSpPr>
          <p:nvPr>
            <p:ph type="body" idx="4294967295"/>
          </p:nvPr>
        </p:nvSpPr>
        <p:spPr>
          <a:xfrm>
            <a:off x="0" y="2184400"/>
            <a:ext cx="9144000" cy="46736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0"/>
              </a:spcBef>
              <a:spcAft>
                <a:spcPts val="0"/>
              </a:spcAft>
              <a:buSzPts val="1120"/>
              <a:buNone/>
            </a:pPr>
            <a:r>
              <a:rPr lang="en-US" sz="1400" b="0">
                <a:solidFill>
                  <a:schemeClr val="dk1"/>
                </a:solidFill>
              </a:rPr>
              <a:t>   </a:t>
            </a:r>
            <a:endParaRPr sz="1800" b="0">
              <a:solidFill>
                <a:schemeClr val="dk1"/>
              </a:solidFill>
            </a:endParaRPr>
          </a:p>
          <a:p>
            <a:pPr marL="0" lvl="0" indent="0" algn="l" rtl="0">
              <a:lnSpc>
                <a:spcPct val="120000"/>
              </a:lnSpc>
              <a:spcBef>
                <a:spcPts val="1000"/>
              </a:spcBef>
              <a:spcAft>
                <a:spcPts val="0"/>
              </a:spcAft>
              <a:buSzPts val="1920"/>
              <a:buNone/>
            </a:pPr>
            <a:endParaRPr>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a:p>
          <a:p>
            <a:pPr marL="0" lvl="0" indent="0" algn="l" rtl="0">
              <a:lnSpc>
                <a:spcPct val="120000"/>
              </a:lnSpc>
              <a:spcBef>
                <a:spcPts val="1000"/>
              </a:spcBef>
              <a:spcAft>
                <a:spcPts val="0"/>
              </a:spcAft>
              <a:buSzPts val="1920"/>
              <a:buNone/>
            </a:pPr>
            <a:endParaRPr/>
          </a:p>
        </p:txBody>
      </p:sp>
      <p:sp>
        <p:nvSpPr>
          <p:cNvPr id="183" name="Google Shape;183;p24"/>
          <p:cNvSpPr txBox="1"/>
          <p:nvPr/>
        </p:nvSpPr>
        <p:spPr>
          <a:xfrm>
            <a:off x="237000" y="1313750"/>
            <a:ext cx="8670000" cy="4001055"/>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Century Gothic"/>
              <a:buNone/>
            </a:pPr>
            <a:r>
              <a:rPr lang="en-US" sz="2000" b="0" i="0" u="none" strike="noStrike" cap="none" dirty="0">
                <a:solidFill>
                  <a:schemeClr val="dk1"/>
                </a:solidFill>
                <a:latin typeface="Century Gothic"/>
                <a:ea typeface="Century Gothic"/>
                <a:cs typeface="Century Gothic"/>
                <a:sym typeface="Century Gothic"/>
              </a:rPr>
              <a:t>The 2024-2025 formal assessments planned are as follows:</a:t>
            </a:r>
            <a:endParaRPr sz="2000" b="0" i="0" u="none" strike="noStrike" cap="none" dirty="0">
              <a:solidFill>
                <a:schemeClr val="dk1"/>
              </a:solidFill>
              <a:latin typeface="Gill Sans"/>
              <a:ea typeface="Gill Sans"/>
              <a:cs typeface="Gill Sans"/>
              <a:sym typeface="Gill Sans"/>
            </a:endParaRPr>
          </a:p>
          <a:p>
            <a:pPr marL="0" marR="0" lvl="0" indent="0" algn="l" rtl="0">
              <a:spcBef>
                <a:spcPts val="0"/>
              </a:spcBef>
              <a:spcAft>
                <a:spcPts val="0"/>
              </a:spcAft>
              <a:buClr>
                <a:schemeClr val="dk1"/>
              </a:buClr>
              <a:buSzPts val="1600"/>
              <a:buFont typeface="Gill Sans"/>
              <a:buNone/>
            </a:pPr>
            <a:endParaRPr sz="18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600"/>
              <a:buFont typeface="Arial"/>
              <a:buNone/>
            </a:pPr>
            <a:r>
              <a:rPr lang="en-US" sz="1800" b="1" i="0" u="none" strike="noStrike" cap="none" dirty="0">
                <a:solidFill>
                  <a:schemeClr val="dk1"/>
                </a:solidFill>
                <a:latin typeface="Arial"/>
                <a:ea typeface="Arial"/>
                <a:cs typeface="Arial"/>
                <a:sym typeface="Arial"/>
              </a:rPr>
              <a:t>K-5 ELA</a:t>
            </a:r>
            <a:endParaRPr sz="1800" b="0" i="0" u="none" strike="noStrike" cap="none" dirty="0">
              <a:solidFill>
                <a:schemeClr val="dk1"/>
              </a:solidFill>
              <a:latin typeface="Arial"/>
              <a:ea typeface="Arial"/>
              <a:cs typeface="Arial"/>
              <a:sym typeface="Arial"/>
            </a:endParaRP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F</a:t>
            </a:r>
            <a:r>
              <a:rPr lang="en-US" sz="1800" b="1" dirty="0">
                <a:solidFill>
                  <a:schemeClr val="dk1"/>
                </a:solidFill>
              </a:rPr>
              <a:t>AST</a:t>
            </a:r>
            <a:r>
              <a:rPr lang="en-US" sz="1800" b="1" dirty="0">
                <a:solidFill>
                  <a:schemeClr val="dk1"/>
                </a:solidFill>
                <a:latin typeface="Gill Sans"/>
                <a:ea typeface="Gill Sans"/>
                <a:cs typeface="Gill Sans"/>
                <a:sym typeface="Gill Sans"/>
              </a:rPr>
              <a:t> (</a:t>
            </a:r>
            <a:r>
              <a:rPr lang="en-US" sz="1800" b="0" i="0" u="sng" strike="noStrike" cap="none" dirty="0">
                <a:solidFill>
                  <a:schemeClr val="hlink"/>
                </a:solidFill>
                <a:highlight>
                  <a:srgbClr val="FFFF00"/>
                </a:highlight>
                <a:latin typeface="Gill Sans"/>
                <a:ea typeface="Gill Sans"/>
                <a:cs typeface="Gill Sans"/>
                <a:sym typeface="Gill Sans"/>
                <a:hlinkClick r:id="rId3"/>
              </a:rPr>
              <a:t>https://www.fldoe.org/accountability/assessments/k-12-student-assessment/best/</a:t>
            </a:r>
            <a:endParaRPr sz="1800" b="0" i="0" u="none" strike="noStrike" cap="none" dirty="0">
              <a:solidFill>
                <a:schemeClr val="dk1"/>
              </a:solidFill>
              <a:highlight>
                <a:srgbClr val="FFFF00"/>
              </a:highlight>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0" i="0" u="none" strike="noStrike" cap="none" dirty="0">
                <a:solidFill>
                  <a:schemeClr val="dk1"/>
                </a:solidFill>
                <a:latin typeface="Gill Sans"/>
                <a:ea typeface="Gill Sans"/>
                <a:cs typeface="Gill Sans"/>
                <a:sym typeface="Gill Sans"/>
              </a:rPr>
              <a:t>three times per year – beginning, middle, end)</a:t>
            </a:r>
            <a:endParaRPr sz="1800" b="0" i="0" u="none" strike="noStrike" cap="none" dirty="0">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Formative Assessment Options:  </a:t>
            </a:r>
            <a:r>
              <a:rPr lang="en-US" sz="1800" b="0" i="0" u="none" strike="noStrike" cap="none" dirty="0">
                <a:solidFill>
                  <a:schemeClr val="dk1"/>
                </a:solidFill>
                <a:latin typeface="Arial"/>
                <a:ea typeface="Arial"/>
                <a:cs typeface="Arial"/>
                <a:sym typeface="Arial"/>
              </a:rPr>
              <a:t>(Benchmark Advance Assessments)</a:t>
            </a:r>
            <a:endParaRPr sz="1800" b="0" i="0" u="none" strike="noStrike" cap="none" dirty="0">
              <a:solidFill>
                <a:schemeClr val="dk1"/>
              </a:solidFill>
              <a:latin typeface="Gill Sans"/>
              <a:ea typeface="Gill Sans"/>
              <a:cs typeface="Gill Sans"/>
              <a:sym typeface="Gill Sans"/>
            </a:endParaRPr>
          </a:p>
          <a:p>
            <a:pPr marL="0" marR="0" lvl="0" indent="0" algn="l" rtl="0">
              <a:spcBef>
                <a:spcPts val="0"/>
              </a:spcBef>
              <a:spcAft>
                <a:spcPts val="0"/>
              </a:spcAft>
              <a:buClr>
                <a:schemeClr val="dk1"/>
              </a:buClr>
              <a:buSzPts val="1600"/>
              <a:buFont typeface="Gill Sans"/>
              <a:buNone/>
            </a:pPr>
            <a:endParaRPr sz="18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600"/>
              <a:buFont typeface="Arial"/>
              <a:buNone/>
            </a:pPr>
            <a:r>
              <a:rPr lang="en-US" sz="1800" b="1" i="0" u="none" strike="noStrike" cap="none" dirty="0">
                <a:solidFill>
                  <a:schemeClr val="dk1"/>
                </a:solidFill>
                <a:latin typeface="Arial"/>
                <a:ea typeface="Arial"/>
                <a:cs typeface="Arial"/>
                <a:sym typeface="Arial"/>
              </a:rPr>
              <a:t>K-5 Mat</a:t>
            </a:r>
            <a:r>
              <a:rPr lang="en-US" sz="1800" b="1" dirty="0">
                <a:solidFill>
                  <a:schemeClr val="dk1"/>
                </a:solidFill>
              </a:rPr>
              <a:t>h</a:t>
            </a:r>
            <a:endParaRPr sz="1800" b="1" dirty="0">
              <a:solidFill>
                <a:schemeClr val="dk1"/>
              </a:solidFill>
            </a:endParaRPr>
          </a:p>
          <a:p>
            <a:pPr marL="171450" marR="0" lvl="0" indent="-184150" algn="l" rtl="0">
              <a:spcBef>
                <a:spcPts val="0"/>
              </a:spcBef>
              <a:spcAft>
                <a:spcPts val="0"/>
              </a:spcAft>
              <a:buClr>
                <a:schemeClr val="lt1"/>
              </a:buClr>
              <a:buSzPts val="1800"/>
              <a:buFont typeface="Arial"/>
              <a:buChar char="•"/>
            </a:pPr>
            <a:r>
              <a:rPr lang="en-US" sz="1800" b="1" dirty="0">
                <a:solidFill>
                  <a:schemeClr val="dk1"/>
                </a:solidFill>
              </a:rPr>
              <a:t>FAST</a:t>
            </a:r>
            <a:r>
              <a:rPr lang="en-US" sz="1800" b="0" i="0" u="none" strike="noStrike" cap="none" dirty="0">
                <a:solidFill>
                  <a:schemeClr val="dk1"/>
                </a:solidFill>
                <a:latin typeface="Arial"/>
                <a:ea typeface="Arial"/>
                <a:cs typeface="Arial"/>
                <a:sym typeface="Arial"/>
              </a:rPr>
              <a:t> (Grades K-5, three times per year--Q1, Q2, Q3)</a:t>
            </a:r>
            <a:endParaRPr sz="1800" b="0" i="0" u="none" strike="noStrike" cap="none" dirty="0">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Formative Assessment Options:  </a:t>
            </a:r>
            <a:r>
              <a:rPr lang="en-US" sz="1800" b="0" i="0" u="none" strike="noStrike" cap="none" dirty="0">
                <a:solidFill>
                  <a:schemeClr val="dk1"/>
                </a:solidFill>
                <a:latin typeface="Arial"/>
                <a:ea typeface="Arial"/>
                <a:cs typeface="Arial"/>
                <a:sym typeface="Arial"/>
              </a:rPr>
              <a:t>(Go Math Assessments)</a:t>
            </a:r>
            <a:endParaRPr sz="1800" b="0" i="0" u="none" strike="noStrike" cap="none" dirty="0">
              <a:solidFill>
                <a:schemeClr val="dk1"/>
              </a:solidFill>
              <a:latin typeface="Gill Sans"/>
              <a:ea typeface="Gill Sans"/>
              <a:cs typeface="Gill Sans"/>
              <a:sym typeface="Gill Sans"/>
            </a:endParaRPr>
          </a:p>
          <a:p>
            <a:pPr marL="0" marR="0" lvl="0" indent="0" algn="l" rtl="0">
              <a:spcBef>
                <a:spcPts val="0"/>
              </a:spcBef>
              <a:spcAft>
                <a:spcPts val="0"/>
              </a:spcAft>
              <a:buClr>
                <a:schemeClr val="dk1"/>
              </a:buClr>
              <a:buSzPts val="1600"/>
              <a:buFont typeface="Gill Sans"/>
              <a:buNone/>
            </a:pPr>
            <a:endParaRPr sz="18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600"/>
              <a:buFont typeface="Arial"/>
              <a:buNone/>
            </a:pPr>
            <a:r>
              <a:rPr lang="en-US" sz="1800" b="1" i="0" u="none" strike="noStrike" cap="none" dirty="0">
                <a:solidFill>
                  <a:schemeClr val="dk1"/>
                </a:solidFill>
                <a:latin typeface="Arial"/>
                <a:ea typeface="Arial"/>
                <a:cs typeface="Arial"/>
                <a:sym typeface="Arial"/>
              </a:rPr>
              <a:t>3-5 Science </a:t>
            </a:r>
            <a:endParaRPr sz="1800" b="0" i="0" u="none" strike="noStrike" cap="none" dirty="0">
              <a:solidFill>
                <a:schemeClr val="dk1"/>
              </a:solidFill>
              <a:latin typeface="Arial"/>
              <a:ea typeface="Arial"/>
              <a:cs typeface="Arial"/>
              <a:sym typeface="Arial"/>
            </a:endParaRPr>
          </a:p>
          <a:p>
            <a:pPr marL="171450" marR="0" lvl="0" indent="-184150" algn="l" rtl="0">
              <a:spcBef>
                <a:spcPts val="0"/>
              </a:spcBef>
              <a:spcAft>
                <a:spcPts val="0"/>
              </a:spcAft>
              <a:buClr>
                <a:schemeClr val="lt1"/>
              </a:buClr>
              <a:buSzPts val="1800"/>
              <a:buFont typeface="Arial"/>
              <a:buChar char="•"/>
            </a:pPr>
            <a:r>
              <a:rPr lang="en-US" sz="1800" b="1" dirty="0">
                <a:solidFill>
                  <a:schemeClr val="dk1"/>
                </a:solidFill>
              </a:rPr>
              <a:t>FAST</a:t>
            </a:r>
            <a:r>
              <a:rPr lang="en-US" sz="1800" b="0" i="0" u="none" strike="noStrike" cap="none" dirty="0">
                <a:solidFill>
                  <a:schemeClr val="dk1"/>
                </a:solidFill>
                <a:latin typeface="Arial"/>
                <a:ea typeface="Arial"/>
                <a:cs typeface="Arial"/>
                <a:sym typeface="Arial"/>
              </a:rPr>
              <a:t> (Grades 3-5, three times per year--Q1, Q2, Q3)</a:t>
            </a:r>
            <a:endParaRPr sz="1800" b="0" i="0" u="none" strike="noStrike" cap="none" dirty="0">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Formative Assessment Options:  </a:t>
            </a:r>
            <a:r>
              <a:rPr lang="en-US" sz="1800" b="0" i="0" u="none" strike="noStrike" cap="none" dirty="0">
                <a:solidFill>
                  <a:schemeClr val="dk1"/>
                </a:solidFill>
                <a:latin typeface="Arial"/>
                <a:ea typeface="Arial"/>
                <a:cs typeface="Arial"/>
                <a:sym typeface="Arial"/>
              </a:rPr>
              <a:t>(HMH Science Assessments)</a:t>
            </a:r>
            <a:endParaRPr sz="1800" b="0" i="0" u="none" strike="noStrike" cap="none" dirty="0">
              <a:solidFill>
                <a:schemeClr val="dk1"/>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5"/>
          <p:cNvSpPr txBox="1">
            <a:spLocks noGrp="1"/>
          </p:cNvSpPr>
          <p:nvPr>
            <p:ph type="title" idx="4294967295"/>
          </p:nvPr>
        </p:nvSpPr>
        <p:spPr>
          <a:xfrm>
            <a:off x="214350" y="554700"/>
            <a:ext cx="8715300" cy="829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Font typeface="Calibri"/>
              <a:buNone/>
            </a:pPr>
            <a:r>
              <a:rPr lang="en-US" sz="3200" b="1">
                <a:solidFill>
                  <a:schemeClr val="dk1"/>
                </a:solidFill>
                <a:latin typeface="Calibri"/>
                <a:ea typeface="Calibri"/>
                <a:cs typeface="Calibri"/>
                <a:sym typeface="Calibri"/>
              </a:rPr>
              <a:t>FLORIDA’S ASSESSMENT OF STUDENT THINKING</a:t>
            </a:r>
            <a:br>
              <a:rPr lang="en-US" sz="3200" b="1">
                <a:solidFill>
                  <a:schemeClr val="dk1"/>
                </a:solidFill>
                <a:latin typeface="Calibri"/>
                <a:ea typeface="Calibri"/>
                <a:cs typeface="Calibri"/>
                <a:sym typeface="Calibri"/>
              </a:rPr>
            </a:br>
            <a:r>
              <a:rPr lang="en-US" sz="3200" b="1">
                <a:solidFill>
                  <a:schemeClr val="dk1"/>
                </a:solidFill>
                <a:latin typeface="Calibri"/>
                <a:ea typeface="Calibri"/>
                <a:cs typeface="Calibri"/>
                <a:sym typeface="Calibri"/>
              </a:rPr>
              <a:t>(F</a:t>
            </a:r>
            <a:r>
              <a:rPr lang="en-US" b="1">
                <a:latin typeface="Calibri"/>
                <a:ea typeface="Calibri"/>
                <a:cs typeface="Calibri"/>
                <a:sym typeface="Calibri"/>
              </a:rPr>
              <a:t>AST</a:t>
            </a:r>
            <a:r>
              <a:rPr lang="en-US" sz="3200" b="1">
                <a:solidFill>
                  <a:schemeClr val="dk1"/>
                </a:solidFill>
                <a:latin typeface="Calibri"/>
                <a:ea typeface="Calibri"/>
                <a:cs typeface="Calibri"/>
                <a:sym typeface="Calibri"/>
              </a:rPr>
              <a:t>)</a:t>
            </a:r>
            <a:endParaRPr sz="3200">
              <a:solidFill>
                <a:schemeClr val="dk1"/>
              </a:solidFill>
              <a:latin typeface="Calibri"/>
              <a:ea typeface="Calibri"/>
              <a:cs typeface="Calibri"/>
              <a:sym typeface="Calibri"/>
            </a:endParaRPr>
          </a:p>
        </p:txBody>
      </p:sp>
      <p:sp>
        <p:nvSpPr>
          <p:cNvPr id="189" name="Google Shape;189;p25"/>
          <p:cNvSpPr txBox="1"/>
          <p:nvPr/>
        </p:nvSpPr>
        <p:spPr>
          <a:xfrm>
            <a:off x="214350" y="1693050"/>
            <a:ext cx="8715300" cy="39393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Gill Sans"/>
              <a:buNone/>
            </a:pPr>
            <a:endParaRPr sz="2000" b="0" i="0" u="none" strike="noStrike" cap="none">
              <a:solidFill>
                <a:srgbClr val="3F3F3F"/>
              </a:solidFill>
              <a:latin typeface="Trebuchet MS"/>
              <a:ea typeface="Trebuchet MS"/>
              <a:cs typeface="Trebuchet MS"/>
              <a:sym typeface="Trebuchet MS"/>
            </a:endParaRPr>
          </a:p>
          <a:p>
            <a:pPr marL="0" marR="0" lvl="0" indent="0" algn="l" rtl="0">
              <a:spcBef>
                <a:spcPts val="0"/>
              </a:spcBef>
              <a:spcAft>
                <a:spcPts val="0"/>
              </a:spcAft>
              <a:buClr>
                <a:srgbClr val="3F3F3F"/>
              </a:buClr>
              <a:buSzPts val="2000"/>
              <a:buFont typeface="Trebuchet MS"/>
              <a:buNone/>
            </a:pPr>
            <a:r>
              <a:rPr lang="en-US" sz="2000" b="0" i="0" u="none" strike="noStrike" cap="none">
                <a:solidFill>
                  <a:srgbClr val="3F3F3F"/>
                </a:solidFill>
                <a:latin typeface="Trebuchet MS"/>
                <a:ea typeface="Trebuchet MS"/>
                <a:cs typeface="Trebuchet MS"/>
                <a:sym typeface="Trebuchet MS"/>
              </a:rPr>
              <a:t>   </a:t>
            </a:r>
            <a:r>
              <a:rPr lang="en-US" sz="2400" i="0" u="none" strike="noStrike" cap="none">
                <a:solidFill>
                  <a:srgbClr val="3F3F3F"/>
                </a:solidFill>
                <a:latin typeface="Calibri"/>
                <a:ea typeface="Calibri"/>
                <a:cs typeface="Calibri"/>
                <a:sym typeface="Calibri"/>
              </a:rPr>
              <a:t> </a:t>
            </a:r>
            <a:r>
              <a:rPr lang="en-US" sz="3600">
                <a:solidFill>
                  <a:schemeClr val="dk1"/>
                </a:solidFill>
                <a:latin typeface="Calibri"/>
                <a:ea typeface="Calibri"/>
                <a:cs typeface="Calibri"/>
                <a:sym typeface="Calibri"/>
              </a:rPr>
              <a:t>Assessments include</a:t>
            </a:r>
            <a:r>
              <a:rPr lang="en-US" sz="3600" i="0" u="none" strike="noStrike" cap="none">
                <a:solidFill>
                  <a:schemeClr val="dk1"/>
                </a:solidFill>
                <a:latin typeface="Calibri"/>
                <a:ea typeface="Calibri"/>
                <a:cs typeface="Calibri"/>
                <a:sym typeface="Calibri"/>
              </a:rPr>
              <a:t>:</a:t>
            </a:r>
            <a:endParaRPr sz="3600" i="0" u="none" strike="noStrike" cap="none">
              <a:solidFill>
                <a:schemeClr val="dk1"/>
              </a:solidFill>
              <a:latin typeface="Calibri"/>
              <a:ea typeface="Calibri"/>
              <a:cs typeface="Calibri"/>
              <a:sym typeface="Calibri"/>
            </a:endParaRPr>
          </a:p>
          <a:p>
            <a:pPr marL="658368" marR="0" lvl="1" indent="-533400" algn="l" rtl="0">
              <a:spcBef>
                <a:spcPts val="400"/>
              </a:spcBef>
              <a:spcAft>
                <a:spcPts val="0"/>
              </a:spcAft>
              <a:buClr>
                <a:srgbClr val="3F3F3F"/>
              </a:buClr>
              <a:buSzPts val="4000"/>
              <a:buFont typeface="Calibri"/>
              <a:buChar char="❖"/>
            </a:pPr>
            <a:r>
              <a:rPr lang="en-US" sz="3200">
                <a:solidFill>
                  <a:schemeClr val="dk1"/>
                </a:solidFill>
                <a:latin typeface="Calibri"/>
                <a:ea typeface="Calibri"/>
                <a:cs typeface="Calibri"/>
                <a:sym typeface="Calibri"/>
              </a:rPr>
              <a:t>FAST</a:t>
            </a:r>
            <a:r>
              <a:rPr lang="en-US" sz="3200" i="0" u="none" strike="noStrike" cap="none">
                <a:solidFill>
                  <a:schemeClr val="dk1"/>
                </a:solidFill>
                <a:latin typeface="Calibri"/>
                <a:ea typeface="Calibri"/>
                <a:cs typeface="Calibri"/>
                <a:sym typeface="Calibri"/>
              </a:rPr>
              <a:t> ELA and Mathematics</a:t>
            </a:r>
            <a:endParaRPr sz="3200" i="0" u="none" strike="noStrike" cap="none">
              <a:solidFill>
                <a:schemeClr val="dk1"/>
              </a:solidFill>
              <a:latin typeface="Calibri"/>
              <a:ea typeface="Calibri"/>
              <a:cs typeface="Calibri"/>
              <a:sym typeface="Calibri"/>
            </a:endParaRPr>
          </a:p>
          <a:p>
            <a:pPr marL="658368" marR="0" lvl="1" indent="-533400" algn="l" rtl="0">
              <a:spcBef>
                <a:spcPts val="400"/>
              </a:spcBef>
              <a:spcAft>
                <a:spcPts val="0"/>
              </a:spcAft>
              <a:buClr>
                <a:srgbClr val="3F3F3F"/>
              </a:buClr>
              <a:buSzPts val="4000"/>
              <a:buFont typeface="Calibri"/>
              <a:buChar char="❖"/>
            </a:pPr>
            <a:r>
              <a:rPr lang="en-US" sz="3200" i="0" u="none" strike="noStrike" cap="none">
                <a:solidFill>
                  <a:schemeClr val="dk1"/>
                </a:solidFill>
                <a:latin typeface="Calibri"/>
                <a:ea typeface="Calibri"/>
                <a:cs typeface="Calibri"/>
                <a:sym typeface="Calibri"/>
              </a:rPr>
              <a:t>B.E.S.T Writing </a:t>
            </a:r>
            <a:endParaRPr sz="2200">
              <a:latin typeface="Calibri"/>
              <a:ea typeface="Calibri"/>
              <a:cs typeface="Calibri"/>
              <a:sym typeface="Calibri"/>
            </a:endParaRPr>
          </a:p>
          <a:p>
            <a:pPr marL="658368" marR="0" lvl="1" indent="-533400" algn="l" rtl="0">
              <a:spcBef>
                <a:spcPts val="400"/>
              </a:spcBef>
              <a:spcAft>
                <a:spcPts val="0"/>
              </a:spcAft>
              <a:buClr>
                <a:srgbClr val="3F3F3F"/>
              </a:buClr>
              <a:buSzPts val="4000"/>
              <a:buFont typeface="Calibri"/>
              <a:buChar char="❖"/>
            </a:pPr>
            <a:r>
              <a:rPr lang="en-US" sz="3200" i="0" u="none" strike="noStrike" cap="none">
                <a:solidFill>
                  <a:schemeClr val="dk1"/>
                </a:solidFill>
                <a:latin typeface="Calibri"/>
                <a:ea typeface="Calibri"/>
                <a:cs typeface="Calibri"/>
                <a:sym typeface="Calibri"/>
              </a:rPr>
              <a:t>Statewide Science Assessment (SSA) Science</a:t>
            </a:r>
            <a:endParaRPr sz="2200">
              <a:latin typeface="Calibri"/>
              <a:ea typeface="Calibri"/>
              <a:cs typeface="Calibri"/>
              <a:sym typeface="Calibri"/>
            </a:endParaRPr>
          </a:p>
          <a:p>
            <a:pPr marL="201168" marR="0" lvl="1" indent="0" algn="l" rtl="0">
              <a:spcBef>
                <a:spcPts val="560"/>
              </a:spcBef>
              <a:spcAft>
                <a:spcPts val="0"/>
              </a:spcAft>
              <a:buClr>
                <a:srgbClr val="3F3F3F"/>
              </a:buClr>
              <a:buSzPts val="2800"/>
              <a:buFont typeface="Calibri"/>
              <a:buNone/>
            </a:pPr>
            <a:r>
              <a:rPr lang="en-US" sz="2400" b="0" i="0" u="none" strike="noStrike" cap="none">
                <a:solidFill>
                  <a:schemeClr val="dk1"/>
                </a:solidFill>
                <a:latin typeface="Trebuchet MS"/>
                <a:ea typeface="Trebuchet MS"/>
                <a:cs typeface="Trebuchet MS"/>
                <a:sym typeface="Trebuchet MS"/>
              </a:rPr>
              <a:t> </a:t>
            </a:r>
            <a:r>
              <a:rPr lang="en-US" sz="2200" b="0" i="1" u="none" strike="noStrike" cap="none">
                <a:solidFill>
                  <a:schemeClr val="dk1"/>
                </a:solidFill>
                <a:latin typeface="Arial"/>
                <a:ea typeface="Arial"/>
                <a:cs typeface="Arial"/>
                <a:sym typeface="Arial"/>
              </a:rPr>
              <a:t> </a:t>
            </a:r>
            <a:endParaRPr sz="2200" b="0" i="1"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6"/>
          <p:cNvSpPr txBox="1">
            <a:spLocks noGrp="1"/>
          </p:cNvSpPr>
          <p:nvPr>
            <p:ph type="title" idx="4294967295"/>
          </p:nvPr>
        </p:nvSpPr>
        <p:spPr>
          <a:xfrm>
            <a:off x="304800" y="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WORKING TOGETHER!</a:t>
            </a:r>
            <a:r>
              <a:rPr lang="en-US" sz="4800" b="1">
                <a:solidFill>
                  <a:schemeClr val="lt1"/>
                </a:solidFill>
                <a:latin typeface="Calibri"/>
                <a:ea typeface="Calibri"/>
                <a:cs typeface="Calibri"/>
                <a:sym typeface="Calibri"/>
              </a:rPr>
              <a:t> </a:t>
            </a:r>
            <a:endParaRPr sz="4800" b="1">
              <a:solidFill>
                <a:schemeClr val="lt1"/>
              </a:solidFill>
              <a:latin typeface="Calibri"/>
              <a:ea typeface="Calibri"/>
              <a:cs typeface="Calibri"/>
              <a:sym typeface="Calibri"/>
            </a:endParaRPr>
          </a:p>
        </p:txBody>
      </p:sp>
      <p:sp>
        <p:nvSpPr>
          <p:cNvPr id="196" name="Google Shape;196;p26"/>
          <p:cNvSpPr txBox="1"/>
          <p:nvPr/>
        </p:nvSpPr>
        <p:spPr>
          <a:xfrm>
            <a:off x="304800" y="881282"/>
            <a:ext cx="8610600" cy="5062318"/>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274320" marR="0" lvl="0" indent="-147320" algn="l" rtl="0">
              <a:spcBef>
                <a:spcPts val="0"/>
              </a:spcBef>
              <a:spcAft>
                <a:spcPts val="0"/>
              </a:spcAft>
              <a:buClr>
                <a:schemeClr val="dk2"/>
              </a:buClr>
              <a:buSzPts val="2000"/>
              <a:buFont typeface="Trebuchet MS"/>
              <a:buNone/>
            </a:pPr>
            <a:endParaRPr sz="2000" b="0" i="0" u="none" strike="noStrike" cap="none">
              <a:solidFill>
                <a:schemeClr val="dk1"/>
              </a:solidFill>
              <a:latin typeface="Trebuchet MS"/>
              <a:ea typeface="Trebuchet MS"/>
              <a:cs typeface="Trebuchet MS"/>
              <a:sym typeface="Trebuchet MS"/>
            </a:endParaRPr>
          </a:p>
          <a:p>
            <a:pPr marL="274320" marR="0" lvl="0" indent="-28702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The ESSA law requires that all Title I schools and families work together.  </a:t>
            </a:r>
            <a:endParaRPr sz="2000" i="0" u="none" strike="noStrike" cap="none">
              <a:solidFill>
                <a:schemeClr val="dk1"/>
              </a:solidFill>
              <a:latin typeface="Calibri"/>
              <a:ea typeface="Calibri"/>
              <a:cs typeface="Calibri"/>
              <a:sym typeface="Calibri"/>
            </a:endParaRPr>
          </a:p>
          <a:p>
            <a:pPr marL="274320" marR="0" lvl="0" indent="-28702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How we work together is listed in our Beginning of School Packet:</a:t>
            </a:r>
            <a:endParaRPr sz="2000" i="0" u="none" strike="noStrike" cap="none">
              <a:solidFill>
                <a:schemeClr val="dk1"/>
              </a:solidFill>
              <a:latin typeface="Calibri"/>
              <a:ea typeface="Calibri"/>
              <a:cs typeface="Calibri"/>
              <a:sym typeface="Calibri"/>
            </a:endParaRPr>
          </a:p>
          <a:p>
            <a:pPr marL="759143" marR="0" lvl="1"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District Parent-Family Engagement Plan</a:t>
            </a:r>
            <a:endParaRPr sz="2000" i="0" u="none" strike="noStrike" cap="none">
              <a:solidFill>
                <a:schemeClr val="dk1"/>
              </a:solidFill>
              <a:latin typeface="Calibri"/>
              <a:ea typeface="Calibri"/>
              <a:cs typeface="Calibri"/>
              <a:sym typeface="Calibri"/>
            </a:endParaRPr>
          </a:p>
          <a:p>
            <a:pPr marL="759143" marR="0" lvl="1"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School Level Parent &amp; Family Involvement Plan</a:t>
            </a:r>
            <a:endParaRPr sz="2000" i="0" u="none" strike="noStrike" cap="none">
              <a:solidFill>
                <a:schemeClr val="dk1"/>
              </a:solidFill>
              <a:latin typeface="Calibri"/>
              <a:ea typeface="Calibri"/>
              <a:cs typeface="Calibri"/>
              <a:sym typeface="Calibri"/>
            </a:endParaRPr>
          </a:p>
          <a:p>
            <a:pPr marL="759143" marR="0" lvl="1"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Home-School Compact</a:t>
            </a:r>
            <a:endParaRPr sz="2000" i="0" u="none" strike="noStrike" cap="none">
              <a:solidFill>
                <a:schemeClr val="dk1"/>
              </a:solidFill>
              <a:latin typeface="Calibri"/>
              <a:ea typeface="Calibri"/>
              <a:cs typeface="Calibri"/>
              <a:sym typeface="Calibri"/>
            </a:endParaRPr>
          </a:p>
          <a:p>
            <a:pPr marL="943293" marR="0" lvl="2" indent="-469900" algn="l" rtl="0">
              <a:spcBef>
                <a:spcPts val="400"/>
              </a:spcBef>
              <a:spcAft>
                <a:spcPts val="0"/>
              </a:spcAft>
              <a:buClr>
                <a:schemeClr val="dk2"/>
              </a:buClr>
              <a:buSzPts val="2200"/>
              <a:buFont typeface="Calibri"/>
              <a:buChar char="■"/>
            </a:pPr>
            <a:r>
              <a:rPr lang="en-US" sz="2200" i="0" u="none" strike="noStrike" cap="none">
                <a:solidFill>
                  <a:schemeClr val="dk1"/>
                </a:solidFill>
                <a:latin typeface="Calibri"/>
                <a:ea typeface="Calibri"/>
                <a:cs typeface="Calibri"/>
                <a:sym typeface="Calibri"/>
              </a:rPr>
              <a:t>Will be addressed during classroom visitations and Parent-Teacher Conferences</a:t>
            </a:r>
            <a:endParaRPr sz="2000" i="0" u="none" strike="noStrike" cap="none">
              <a:solidFill>
                <a:schemeClr val="dk1"/>
              </a:solidFill>
              <a:latin typeface="Calibri"/>
              <a:ea typeface="Calibri"/>
              <a:cs typeface="Calibri"/>
              <a:sym typeface="Calibri"/>
            </a:endParaRPr>
          </a:p>
          <a:p>
            <a:pPr marL="759142" marR="0" lvl="1" indent="-469900" algn="l" rtl="0">
              <a:spcBef>
                <a:spcPts val="400"/>
              </a:spcBef>
              <a:spcAft>
                <a:spcPts val="0"/>
              </a:spcAft>
              <a:buClr>
                <a:schemeClr val="dk2"/>
              </a:buClr>
              <a:buSzPts val="2200"/>
              <a:buFont typeface="Calibri"/>
              <a:buChar char="➢"/>
            </a:pPr>
            <a:r>
              <a:rPr lang="en-US" sz="2200">
                <a:solidFill>
                  <a:schemeClr val="dk1"/>
                </a:solidFill>
                <a:latin typeface="Calibri"/>
                <a:ea typeface="Calibri"/>
                <a:cs typeface="Calibri"/>
                <a:sym typeface="Calibri"/>
              </a:rPr>
              <a:t>School Improvement Plan</a:t>
            </a:r>
            <a:endParaRPr sz="2200">
              <a:solidFill>
                <a:schemeClr val="dk1"/>
              </a:solidFill>
              <a:latin typeface="Calibri"/>
              <a:ea typeface="Calibri"/>
              <a:cs typeface="Calibri"/>
              <a:sym typeface="Calibri"/>
            </a:endParaRPr>
          </a:p>
          <a:p>
            <a:pPr marL="759142" marR="0" lvl="1" indent="-469900" algn="l" rtl="0">
              <a:spcBef>
                <a:spcPts val="400"/>
              </a:spcBef>
              <a:spcAft>
                <a:spcPts val="0"/>
              </a:spcAft>
              <a:buClr>
                <a:schemeClr val="dk2"/>
              </a:buClr>
              <a:buSzPts val="2200"/>
              <a:buFont typeface="Calibri"/>
              <a:buChar char="➢"/>
            </a:pPr>
            <a:r>
              <a:rPr lang="en-US" sz="2200">
                <a:solidFill>
                  <a:schemeClr val="dk1"/>
                </a:solidFill>
                <a:latin typeface="Calibri"/>
                <a:ea typeface="Calibri"/>
                <a:cs typeface="Calibri"/>
                <a:sym typeface="Calibri"/>
              </a:rPr>
              <a:t>TItle I </a:t>
            </a:r>
            <a:r>
              <a:rPr lang="en-US" sz="2200" i="0" u="none" strike="noStrike" cap="none">
                <a:solidFill>
                  <a:schemeClr val="dk1"/>
                </a:solidFill>
                <a:latin typeface="Calibri"/>
                <a:ea typeface="Calibri"/>
                <a:cs typeface="Calibri"/>
                <a:sym typeface="Calibri"/>
              </a:rPr>
              <a:t>School</a:t>
            </a:r>
            <a:r>
              <a:rPr lang="en-US" sz="2200">
                <a:solidFill>
                  <a:schemeClr val="dk1"/>
                </a:solidFill>
                <a:latin typeface="Calibri"/>
                <a:ea typeface="Calibri"/>
                <a:cs typeface="Calibri"/>
                <a:sym typeface="Calibri"/>
              </a:rPr>
              <a:t>w</a:t>
            </a:r>
            <a:r>
              <a:rPr lang="en-US" sz="2200" i="0" u="none" strike="noStrike" cap="none">
                <a:solidFill>
                  <a:schemeClr val="dk1"/>
                </a:solidFill>
                <a:latin typeface="Calibri"/>
                <a:ea typeface="Calibri"/>
                <a:cs typeface="Calibri"/>
                <a:sym typeface="Calibri"/>
              </a:rPr>
              <a:t>ide Plan </a:t>
            </a:r>
            <a:endParaRPr sz="2200" i="0" u="none" strike="noStrike" cap="none">
              <a:solidFill>
                <a:schemeClr val="dk1"/>
              </a:solidFill>
              <a:latin typeface="Calibri"/>
              <a:ea typeface="Calibri"/>
              <a:cs typeface="Calibri"/>
              <a:sym typeface="Calibri"/>
            </a:endParaRPr>
          </a:p>
          <a:p>
            <a:pPr marL="301943" marR="0" lvl="1" indent="0" algn="l" rtl="0">
              <a:spcBef>
                <a:spcPts val="400"/>
              </a:spcBef>
              <a:spcAft>
                <a:spcPts val="0"/>
              </a:spcAft>
              <a:buClr>
                <a:schemeClr val="dk2"/>
              </a:buClr>
              <a:buSzPts val="2000"/>
              <a:buFont typeface="Calibri"/>
              <a:buNone/>
            </a:pPr>
            <a:r>
              <a:rPr lang="en-US" sz="2200" i="0" u="none" strike="noStrike" cap="none">
                <a:solidFill>
                  <a:schemeClr val="dk1"/>
                </a:solidFill>
                <a:latin typeface="Calibri"/>
                <a:ea typeface="Calibri"/>
                <a:cs typeface="Calibri"/>
                <a:sym typeface="Calibri"/>
              </a:rPr>
              <a:t>This information packet is sent home to all families by each Title I school via student backpacks and can be found in the Parent &amp; Family Resource Area Notebook as well as on the school’s website.</a:t>
            </a:r>
            <a:endParaRPr sz="200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txBox="1">
            <a:spLocks noGrp="1"/>
          </p:cNvSpPr>
          <p:nvPr>
            <p:ph type="title" idx="4294967295"/>
          </p:nvPr>
        </p:nvSpPr>
        <p:spPr>
          <a:xfrm>
            <a:off x="304800" y="45720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PARENTS’</a:t>
            </a:r>
            <a:r>
              <a:rPr lang="en-US" sz="4800">
                <a:solidFill>
                  <a:schemeClr val="dk1"/>
                </a:solidFill>
                <a:latin typeface="Calibri"/>
                <a:ea typeface="Calibri"/>
                <a:cs typeface="Calibri"/>
                <a:sym typeface="Calibri"/>
              </a:rPr>
              <a:t> </a:t>
            </a:r>
            <a:r>
              <a:rPr lang="en-US" sz="4800" b="1">
                <a:solidFill>
                  <a:schemeClr val="dk1"/>
                </a:solidFill>
                <a:latin typeface="Calibri"/>
                <a:ea typeface="Calibri"/>
                <a:cs typeface="Calibri"/>
                <a:sym typeface="Calibri"/>
              </a:rPr>
              <a:t>RIGHT TO KNOW</a:t>
            </a:r>
            <a:endParaRPr sz="4800" b="1">
              <a:solidFill>
                <a:schemeClr val="dk1"/>
              </a:solidFill>
              <a:latin typeface="Calibri"/>
              <a:ea typeface="Calibri"/>
              <a:cs typeface="Calibri"/>
              <a:sym typeface="Calibri"/>
            </a:endParaRPr>
          </a:p>
        </p:txBody>
      </p:sp>
      <p:sp>
        <p:nvSpPr>
          <p:cNvPr id="202" name="Google Shape;202;p27"/>
          <p:cNvSpPr txBox="1"/>
          <p:nvPr/>
        </p:nvSpPr>
        <p:spPr>
          <a:xfrm>
            <a:off x="304800" y="1367790"/>
            <a:ext cx="8610900" cy="458724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0" marR="0" lvl="0" indent="0" algn="l" rtl="0">
              <a:spcBef>
                <a:spcPts val="640"/>
              </a:spcBef>
              <a:spcAft>
                <a:spcPts val="0"/>
              </a:spcAft>
              <a:buClr>
                <a:schemeClr val="dk1"/>
              </a:buClr>
              <a:buSzPts val="3200"/>
              <a:buFont typeface="Trebuchet MS"/>
              <a:buNone/>
            </a:pPr>
            <a:r>
              <a:rPr lang="en-US" sz="3200" b="1" i="0" u="none" strike="noStrike" cap="none">
                <a:solidFill>
                  <a:schemeClr val="dk1"/>
                </a:solidFill>
                <a:latin typeface="Trebuchet MS"/>
                <a:ea typeface="Trebuchet MS"/>
                <a:cs typeface="Trebuchet MS"/>
                <a:sym typeface="Trebuchet MS"/>
              </a:rPr>
              <a:t>It is your right to:</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involved and request regular meetings to express your opinions and concerns</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provided information on your child’s level of achievement on state assessments  in reading/language arts, writing, mathematics, and science</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Request and receive information on the qualifications of your child’s teacher</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informed if your child is taught by a Non-Certified Teacher for four or more consecutive weeks</a:t>
            </a:r>
            <a:endParaRPr sz="180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8"/>
          <p:cNvSpPr txBox="1">
            <a:spLocks noGrp="1"/>
          </p:cNvSpPr>
          <p:nvPr>
            <p:ph type="title" idx="4294967295"/>
          </p:nvPr>
        </p:nvSpPr>
        <p:spPr>
          <a:xfrm>
            <a:off x="152400" y="304800"/>
            <a:ext cx="89916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3600" b="1">
                <a:solidFill>
                  <a:schemeClr val="dk1"/>
                </a:solidFill>
                <a:latin typeface="Calibri"/>
                <a:ea typeface="Calibri"/>
                <a:cs typeface="Calibri"/>
                <a:sym typeface="Calibri"/>
              </a:rPr>
              <a:t>PARENT &amp; FAMILY ENGAGEMENT PLAN </a:t>
            </a:r>
            <a:br>
              <a:rPr lang="en-US" sz="3600" b="1">
                <a:solidFill>
                  <a:schemeClr val="dk1"/>
                </a:solidFill>
                <a:latin typeface="Calibri"/>
                <a:ea typeface="Calibri"/>
                <a:cs typeface="Calibri"/>
                <a:sym typeface="Calibri"/>
              </a:rPr>
            </a:br>
            <a:r>
              <a:rPr lang="en-US" sz="3600" b="1">
                <a:solidFill>
                  <a:schemeClr val="dk1"/>
                </a:solidFill>
                <a:latin typeface="Calibri"/>
                <a:ea typeface="Calibri"/>
                <a:cs typeface="Calibri"/>
                <a:sym typeface="Calibri"/>
              </a:rPr>
              <a:t>GUIDELINES</a:t>
            </a:r>
            <a:endParaRPr sz="3600">
              <a:solidFill>
                <a:schemeClr val="dk1"/>
              </a:solidFill>
              <a:latin typeface="Calibri"/>
              <a:ea typeface="Calibri"/>
              <a:cs typeface="Calibri"/>
              <a:sym typeface="Calibri"/>
            </a:endParaRPr>
          </a:p>
        </p:txBody>
      </p:sp>
      <p:sp>
        <p:nvSpPr>
          <p:cNvPr id="209" name="Google Shape;209;p28"/>
          <p:cNvSpPr txBox="1"/>
          <p:nvPr/>
        </p:nvSpPr>
        <p:spPr>
          <a:xfrm>
            <a:off x="228600" y="1371600"/>
            <a:ext cx="8763000" cy="459486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100" i="0" u="none" strike="noStrike" cap="none">
                <a:solidFill>
                  <a:schemeClr val="dk1"/>
                </a:solidFill>
                <a:latin typeface="Calibri"/>
                <a:ea typeface="Calibri"/>
                <a:cs typeface="Calibri"/>
                <a:sym typeface="Calibri"/>
              </a:rPr>
              <a:t>As a parent or family member you are a vital part of your child’s success.</a:t>
            </a:r>
            <a:endParaRPr sz="1500">
              <a:latin typeface="Calibri"/>
              <a:ea typeface="Calibri"/>
              <a:cs typeface="Calibri"/>
              <a:sym typeface="Calibri"/>
            </a:endParaRPr>
          </a:p>
          <a:p>
            <a:pPr marL="342900" marR="0" lvl="0" indent="-349250" algn="l" rtl="0">
              <a:spcBef>
                <a:spcPts val="400"/>
              </a:spcBef>
              <a:spcAft>
                <a:spcPts val="0"/>
              </a:spcAft>
              <a:buClr>
                <a:schemeClr val="dk2"/>
              </a:buClr>
              <a:buSzPts val="2100"/>
              <a:buFont typeface="Calibri"/>
              <a:buChar char="❖"/>
            </a:pPr>
            <a:r>
              <a:rPr lang="en-US" sz="2100" i="0" u="none" strike="noStrike" cap="none">
                <a:solidFill>
                  <a:schemeClr val="dk1"/>
                </a:solidFill>
                <a:latin typeface="Calibri"/>
                <a:ea typeface="Calibri"/>
                <a:cs typeface="Calibri"/>
                <a:sym typeface="Calibri"/>
              </a:rPr>
              <a:t>So that you can be as active as possible in your child’s school success we will:</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Conduct this Annual Meeting to inform you of Title I program requirements and your rights to be informed and involved regarding this program.</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Provide families with timely information regarding Parent &amp; Family Engagement Activities and Trainings.</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Offer activities and trainings at flexible times and through a variety of formats to maximize participation.</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Assist families in understanding academic content standards, assessments, and how to monitor and improve your child’s achievement. </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Provide materials and training to help you work with your child to improve his or her achievement.</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Inform you on where to locate a copy of the Title I Complaint Procedures.</a:t>
            </a:r>
            <a:endParaRPr sz="1900" i="0" u="none" strike="noStrike" cap="none">
              <a:solidFill>
                <a:schemeClr val="dk1"/>
              </a:solidFill>
              <a:latin typeface="Calibri"/>
              <a:ea typeface="Calibri"/>
              <a:cs typeface="Calibri"/>
              <a:sym typeface="Calibri"/>
            </a:endParaRPr>
          </a:p>
          <a:p>
            <a:pPr marL="342900" marR="0" lvl="0" indent="-190500" algn="just" rtl="0">
              <a:lnSpc>
                <a:spcPct val="90000"/>
              </a:lnSpc>
              <a:spcBef>
                <a:spcPts val="480"/>
              </a:spcBef>
              <a:spcAft>
                <a:spcPts val="0"/>
              </a:spcAft>
              <a:buClr>
                <a:srgbClr val="03042B"/>
              </a:buClr>
              <a:buSzPts val="2400"/>
              <a:buFont typeface="Trebuchet MS"/>
              <a:buNone/>
            </a:pP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9"/>
          <p:cNvSpPr txBox="1"/>
          <p:nvPr/>
        </p:nvSpPr>
        <p:spPr>
          <a:xfrm>
            <a:off x="266700" y="1077913"/>
            <a:ext cx="8610600" cy="4922837"/>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560"/>
              </a:spcBef>
              <a:spcAft>
                <a:spcPts val="0"/>
              </a:spcAft>
              <a:buNone/>
            </a:pPr>
            <a:r>
              <a:rPr lang="en-US" sz="2900" i="0" u="none" strike="noStrike" cap="none" dirty="0">
                <a:solidFill>
                  <a:schemeClr val="dk1"/>
                </a:solidFill>
                <a:latin typeface="Calibri"/>
                <a:ea typeface="Calibri"/>
                <a:cs typeface="Calibri"/>
                <a:sym typeface="Calibri"/>
              </a:rPr>
              <a:t>An area/room has been established to house resource materials for parents and families to access as needed.</a:t>
            </a:r>
            <a:endParaRPr sz="1900" i="0" u="none" strike="noStrike" cap="none" dirty="0">
              <a:solidFill>
                <a:schemeClr val="dk1"/>
              </a:solidFill>
              <a:latin typeface="Calibri"/>
              <a:ea typeface="Calibri"/>
              <a:cs typeface="Calibri"/>
              <a:sym typeface="Calibri"/>
            </a:endParaRPr>
          </a:p>
          <a:p>
            <a:pPr marL="91440" marR="0" lvl="0" indent="-184150" algn="l" rtl="0">
              <a:spcBef>
                <a:spcPts val="560"/>
              </a:spcBef>
              <a:spcAft>
                <a:spcPts val="0"/>
              </a:spcAft>
              <a:buClr>
                <a:schemeClr val="dk2"/>
              </a:buClr>
              <a:buSzPts val="2900"/>
              <a:buFont typeface="Calibri"/>
              <a:buChar char="•"/>
            </a:pPr>
            <a:r>
              <a:rPr lang="en-US" sz="2900" i="0" u="none" strike="noStrike" cap="none" dirty="0">
                <a:solidFill>
                  <a:schemeClr val="dk1"/>
                </a:solidFill>
                <a:latin typeface="Calibri"/>
                <a:ea typeface="Calibri"/>
                <a:cs typeface="Calibri"/>
                <a:sym typeface="Calibri"/>
              </a:rPr>
              <a:t>This area/room contains a variety of informational and academic materials for parents to take and use with their student at home.</a:t>
            </a:r>
            <a:endParaRPr sz="1900" i="0" u="none" strike="noStrike" cap="none" dirty="0">
              <a:solidFill>
                <a:schemeClr val="dk1"/>
              </a:solidFill>
              <a:latin typeface="Calibri"/>
              <a:ea typeface="Calibri"/>
              <a:cs typeface="Calibri"/>
              <a:sym typeface="Calibri"/>
            </a:endParaRPr>
          </a:p>
          <a:p>
            <a:pPr marL="91440" marR="0" lvl="0" indent="-184150" algn="l" rtl="0">
              <a:spcBef>
                <a:spcPts val="560"/>
              </a:spcBef>
              <a:spcAft>
                <a:spcPts val="0"/>
              </a:spcAft>
              <a:buClr>
                <a:schemeClr val="dk2"/>
              </a:buClr>
              <a:buSzPts val="2900"/>
              <a:buFont typeface="Calibri"/>
              <a:buChar char="•"/>
            </a:pPr>
            <a:r>
              <a:rPr lang="en-US" sz="2900" i="0" u="none" strike="noStrike" cap="none" dirty="0">
                <a:solidFill>
                  <a:schemeClr val="dk1"/>
                </a:solidFill>
                <a:latin typeface="Calibri"/>
                <a:ea typeface="Calibri"/>
                <a:cs typeface="Calibri"/>
                <a:sym typeface="Calibri"/>
              </a:rPr>
              <a:t>Our Parent &amp; Family Resource Area is located in Ms. Barnes room at the Little School</a:t>
            </a:r>
            <a:endParaRPr sz="1900" i="0" u="none" strike="noStrike" cap="none" dirty="0">
              <a:solidFill>
                <a:srgbClr val="FF0000"/>
              </a:solidFill>
              <a:latin typeface="Calibri"/>
              <a:ea typeface="Calibri"/>
              <a:cs typeface="Calibri"/>
              <a:sym typeface="Calibri"/>
            </a:endParaRPr>
          </a:p>
          <a:p>
            <a:pPr marL="91440" marR="0" lvl="0" indent="-184150" algn="l" rtl="0">
              <a:spcBef>
                <a:spcPts val="560"/>
              </a:spcBef>
              <a:spcAft>
                <a:spcPts val="0"/>
              </a:spcAft>
              <a:buClr>
                <a:schemeClr val="dk2"/>
              </a:buClr>
              <a:buSzPts val="2900"/>
              <a:buFont typeface="Calibri"/>
              <a:buChar char="•"/>
            </a:pPr>
            <a:r>
              <a:rPr lang="en-US" sz="2900" i="0" u="none" strike="noStrike" cap="none" dirty="0">
                <a:solidFill>
                  <a:schemeClr val="dk1"/>
                </a:solidFill>
                <a:latin typeface="Calibri"/>
                <a:ea typeface="Calibri"/>
                <a:cs typeface="Calibri"/>
                <a:sym typeface="Calibri"/>
              </a:rPr>
              <a:t>Some of the materials available for check-out are:</a:t>
            </a:r>
            <a:r>
              <a:rPr lang="en-US" sz="1900" dirty="0">
                <a:solidFill>
                  <a:schemeClr val="dk1"/>
                </a:solidFill>
                <a:latin typeface="Calibri"/>
                <a:ea typeface="Calibri"/>
                <a:cs typeface="Calibri"/>
                <a:sym typeface="Calibri"/>
              </a:rPr>
              <a:t> </a:t>
            </a:r>
            <a:r>
              <a:rPr lang="en-US" sz="3200" dirty="0">
                <a:solidFill>
                  <a:schemeClr val="dk1"/>
                </a:solidFill>
                <a:latin typeface="Calibri"/>
                <a:ea typeface="Calibri"/>
                <a:cs typeface="Calibri"/>
                <a:sym typeface="Calibri"/>
              </a:rPr>
              <a:t>flashcards, games, Etc. </a:t>
            </a:r>
            <a:endParaRPr sz="3200" i="0" u="none" strike="noStrike" cap="none" dirty="0">
              <a:solidFill>
                <a:srgbClr val="FF0000"/>
              </a:solidFill>
              <a:latin typeface="Calibri"/>
              <a:ea typeface="Calibri"/>
              <a:cs typeface="Calibri"/>
              <a:sym typeface="Calibri"/>
            </a:endParaRPr>
          </a:p>
          <a:p>
            <a:pPr marL="742950" marR="0" lvl="1" indent="-285750" algn="just" rtl="0">
              <a:lnSpc>
                <a:spcPct val="90000"/>
              </a:lnSpc>
              <a:spcBef>
                <a:spcPts val="480"/>
              </a:spcBef>
              <a:spcAft>
                <a:spcPts val="0"/>
              </a:spcAft>
              <a:buClr>
                <a:srgbClr val="03042B"/>
              </a:buClr>
              <a:buSzPts val="2400"/>
              <a:buFont typeface="Trebuchet MS"/>
              <a:buNone/>
            </a:pPr>
            <a:endParaRPr sz="2500" i="0" u="none" strike="noStrike" cap="none" dirty="0">
              <a:solidFill>
                <a:srgbClr val="FF0000"/>
              </a:solidFill>
              <a:latin typeface="Calibri"/>
              <a:ea typeface="Calibri"/>
              <a:cs typeface="Calibri"/>
              <a:sym typeface="Calibri"/>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dirty="0">
              <a:solidFill>
                <a:srgbClr val="FF0000"/>
              </a:solidFill>
              <a:latin typeface="Arial"/>
              <a:ea typeface="Arial"/>
              <a:cs typeface="Arial"/>
              <a:sym typeface="Arial"/>
            </a:endParaRPr>
          </a:p>
        </p:txBody>
      </p:sp>
      <p:sp>
        <p:nvSpPr>
          <p:cNvPr id="216" name="Google Shape;216;p29"/>
          <p:cNvSpPr txBox="1">
            <a:spLocks noGrp="1"/>
          </p:cNvSpPr>
          <p:nvPr>
            <p:ph type="title" idx="4294967295"/>
          </p:nvPr>
        </p:nvSpPr>
        <p:spPr>
          <a:xfrm>
            <a:off x="304800" y="11113"/>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alibri"/>
              <a:buNone/>
            </a:pPr>
            <a:r>
              <a:rPr lang="en-US" sz="4400" b="1">
                <a:solidFill>
                  <a:schemeClr val="dk1"/>
                </a:solidFill>
                <a:latin typeface="Calibri"/>
                <a:ea typeface="Calibri"/>
                <a:cs typeface="Calibri"/>
                <a:sym typeface="Calibri"/>
              </a:rPr>
              <a:t>PARENT &amp; FAMILY RESOURCE AREA</a:t>
            </a:r>
            <a:endParaRPr sz="44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0"/>
          <p:cNvSpPr txBox="1">
            <a:spLocks noGrp="1"/>
          </p:cNvSpPr>
          <p:nvPr>
            <p:ph type="title" idx="4294967295"/>
          </p:nvPr>
        </p:nvSpPr>
        <p:spPr>
          <a:xfrm>
            <a:off x="457200" y="3048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500" b="1">
                <a:solidFill>
                  <a:schemeClr val="dk1"/>
                </a:solidFill>
                <a:latin typeface="Calibri"/>
                <a:ea typeface="Calibri"/>
                <a:cs typeface="Calibri"/>
                <a:sym typeface="Calibri"/>
              </a:rPr>
              <a:t>YOUR INVOLVEMENT IS KEY TO </a:t>
            </a:r>
            <a:br>
              <a:rPr lang="en-US" sz="4500" b="1">
                <a:solidFill>
                  <a:schemeClr val="dk1"/>
                </a:solidFill>
                <a:latin typeface="Calibri"/>
                <a:ea typeface="Calibri"/>
                <a:cs typeface="Calibri"/>
                <a:sym typeface="Calibri"/>
              </a:rPr>
            </a:br>
            <a:r>
              <a:rPr lang="en-US" sz="4500" b="1">
                <a:solidFill>
                  <a:schemeClr val="dk1"/>
                </a:solidFill>
                <a:latin typeface="Calibri"/>
                <a:ea typeface="Calibri"/>
                <a:cs typeface="Calibri"/>
                <a:sym typeface="Calibri"/>
              </a:rPr>
              <a:t>YOUR CHILD’S SUCCESS!</a:t>
            </a:r>
            <a:endParaRPr sz="3900">
              <a:solidFill>
                <a:schemeClr val="dk1"/>
              </a:solidFill>
            </a:endParaRPr>
          </a:p>
        </p:txBody>
      </p:sp>
      <p:sp>
        <p:nvSpPr>
          <p:cNvPr id="223" name="Google Shape;223;p30"/>
          <p:cNvSpPr txBox="1"/>
          <p:nvPr/>
        </p:nvSpPr>
        <p:spPr>
          <a:xfrm>
            <a:off x="342900" y="1679600"/>
            <a:ext cx="8458200" cy="41610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457200" marR="0" lvl="0" indent="-374650" algn="l" rtl="0">
              <a:spcBef>
                <a:spcPts val="40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You are your child’s first teacher.</a:t>
            </a:r>
            <a:endParaRPr sz="2100" i="0" u="none" strike="noStrike" cap="none">
              <a:solidFill>
                <a:schemeClr val="dk1"/>
              </a:solidFill>
              <a:latin typeface="Calibri"/>
              <a:ea typeface="Calibri"/>
              <a:cs typeface="Calibri"/>
              <a:sym typeface="Calibri"/>
            </a:endParaRPr>
          </a:p>
          <a:p>
            <a:pPr marL="457200" marR="0" lvl="0"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You have the ability to influence your child’s education more than any teacher or school.</a:t>
            </a:r>
            <a:endParaRPr sz="2100" i="0" u="none" strike="noStrike" cap="none">
              <a:solidFill>
                <a:schemeClr val="dk1"/>
              </a:solidFill>
              <a:latin typeface="Calibri"/>
              <a:ea typeface="Calibri"/>
              <a:cs typeface="Calibri"/>
              <a:sym typeface="Calibri"/>
            </a:endParaRPr>
          </a:p>
          <a:p>
            <a:pPr marL="457200" marR="0" lvl="0"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You know your child best:</a:t>
            </a:r>
            <a:endParaRPr sz="2100" i="0" u="none" strike="noStrike" cap="none">
              <a:solidFill>
                <a:schemeClr val="dk1"/>
              </a:solidFill>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Share information about your child’s interests and abilities with teachers</a:t>
            </a:r>
            <a:endParaRPr sz="2100" i="0" u="none" strike="noStrike" cap="none">
              <a:solidFill>
                <a:schemeClr val="dk1"/>
              </a:solidFill>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Ask to see assessment results</a:t>
            </a:r>
            <a:endParaRPr sz="1500">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Discuss these results with your child’s teacher so that you understand how to help your child at home</a:t>
            </a:r>
            <a:endParaRPr sz="2100" i="0" u="none" strike="noStrike" cap="none">
              <a:solidFill>
                <a:schemeClr val="dk1"/>
              </a:solidFill>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Be knowledgeable of grade level expectations</a:t>
            </a:r>
            <a:endParaRPr sz="2100" i="0" u="none" strike="noStrike" cap="none">
              <a:solidFill>
                <a:schemeClr val="dk1"/>
              </a:solidFill>
              <a:latin typeface="Calibri"/>
              <a:ea typeface="Calibri"/>
              <a:cs typeface="Calibri"/>
              <a:sym typeface="Calibri"/>
            </a:endParaRPr>
          </a:p>
          <a:p>
            <a:pPr marL="742950" marR="0" lvl="1" indent="-285750" algn="just" rtl="0">
              <a:lnSpc>
                <a:spcPct val="90000"/>
              </a:lnSpc>
              <a:spcBef>
                <a:spcPts val="480"/>
              </a:spcBef>
              <a:spcAft>
                <a:spcPts val="0"/>
              </a:spcAft>
              <a:buClr>
                <a:srgbClr val="03042B"/>
              </a:buClr>
              <a:buSzPts val="2400"/>
              <a:buFont typeface="Trebuchet MS"/>
              <a:buNone/>
            </a:pPr>
            <a:endParaRPr sz="2500" i="0" u="none" strike="noStrike" cap="none">
              <a:solidFill>
                <a:srgbClr val="FF0000"/>
              </a:solidFill>
              <a:latin typeface="Calibri"/>
              <a:ea typeface="Calibri"/>
              <a:cs typeface="Calibri"/>
              <a:sym typeface="Calibri"/>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a:solidFill>
                <a:srgbClr val="FF0000"/>
              </a:solidFill>
              <a:latin typeface="Arial"/>
              <a:ea typeface="Arial"/>
              <a:cs typeface="Arial"/>
              <a:sym typeface="Arial"/>
            </a:endParaRPr>
          </a:p>
        </p:txBody>
      </p:sp>
      <p:pic>
        <p:nvPicPr>
          <p:cNvPr id="224" name="Google Shape;224;p30"/>
          <p:cNvPicPr preferRelativeResize="0"/>
          <p:nvPr/>
        </p:nvPicPr>
        <p:blipFill>
          <a:blip r:embed="rId3">
            <a:alphaModFix/>
          </a:blip>
          <a:stretch>
            <a:fillRect/>
          </a:stretch>
        </p:blipFill>
        <p:spPr>
          <a:xfrm rot="3183229">
            <a:off x="7673600" y="334325"/>
            <a:ext cx="1305350" cy="13053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1"/>
          <p:cNvSpPr txBox="1">
            <a:spLocks noGrp="1"/>
          </p:cNvSpPr>
          <p:nvPr>
            <p:ph type="title" idx="4294967295"/>
          </p:nvPr>
        </p:nvSpPr>
        <p:spPr>
          <a:xfrm>
            <a:off x="0" y="268288"/>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latin typeface="Calibri"/>
                <a:ea typeface="Calibri"/>
                <a:cs typeface="Calibri"/>
                <a:sym typeface="Calibri"/>
              </a:rPr>
              <a:t> </a:t>
            </a:r>
            <a:r>
              <a:rPr lang="en-US" sz="4800" b="1">
                <a:solidFill>
                  <a:schemeClr val="dk1"/>
                </a:solidFill>
                <a:latin typeface="Calibri"/>
                <a:ea typeface="Calibri"/>
                <a:cs typeface="Calibri"/>
                <a:sym typeface="Calibri"/>
              </a:rPr>
              <a:t>ADDITIONAL INFORMATION</a:t>
            </a:r>
            <a:endParaRPr sz="4800" b="1">
              <a:solidFill>
                <a:schemeClr val="dk1"/>
              </a:solidFill>
              <a:latin typeface="Calibri"/>
              <a:ea typeface="Calibri"/>
              <a:cs typeface="Calibri"/>
              <a:sym typeface="Calibri"/>
            </a:endParaRPr>
          </a:p>
        </p:txBody>
      </p:sp>
      <p:sp>
        <p:nvSpPr>
          <p:cNvPr id="231" name="Google Shape;231;p31"/>
          <p:cNvSpPr txBox="1">
            <a:spLocks noGrp="1"/>
          </p:cNvSpPr>
          <p:nvPr>
            <p:ph type="body" idx="4294967295"/>
          </p:nvPr>
        </p:nvSpPr>
        <p:spPr>
          <a:xfrm>
            <a:off x="196100" y="1452275"/>
            <a:ext cx="8610600" cy="43890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80000"/>
              </a:lnSpc>
              <a:spcBef>
                <a:spcPts val="560"/>
              </a:spcBef>
              <a:spcAft>
                <a:spcPts val="0"/>
              </a:spcAft>
              <a:buClr>
                <a:srgbClr val="3F3F3F"/>
              </a:buClr>
              <a:buSzPts val="2800"/>
              <a:buFont typeface="Trebuchet MS"/>
              <a:buNone/>
            </a:pPr>
            <a:r>
              <a:rPr lang="en-US" sz="3200"/>
              <a:t>Teachers will provide specific information on:</a:t>
            </a:r>
            <a:endParaRPr sz="2400"/>
          </a:p>
          <a:p>
            <a:pPr marL="0" lvl="0" indent="0" algn="l" rtl="0">
              <a:lnSpc>
                <a:spcPct val="80000"/>
              </a:lnSpc>
              <a:spcBef>
                <a:spcPts val="160"/>
              </a:spcBef>
              <a:spcAft>
                <a:spcPts val="0"/>
              </a:spcAft>
              <a:buClr>
                <a:srgbClr val="03042B"/>
              </a:buClr>
              <a:buSzPts val="800"/>
              <a:buFont typeface="Trebuchet MS"/>
              <a:buNone/>
            </a:pPr>
            <a:endParaRPr sz="1200"/>
          </a:p>
          <a:p>
            <a:pPr marL="760413" lvl="1" indent="-482600" algn="l" rtl="0">
              <a:lnSpc>
                <a:spcPct val="80000"/>
              </a:lnSpc>
              <a:spcBef>
                <a:spcPts val="520"/>
              </a:spcBef>
              <a:spcAft>
                <a:spcPts val="0"/>
              </a:spcAft>
              <a:buClr>
                <a:schemeClr val="dk2"/>
              </a:buClr>
              <a:buSzPts val="3000"/>
              <a:buFont typeface="Arial"/>
              <a:buChar char="•"/>
            </a:pPr>
            <a:r>
              <a:rPr lang="en-US" sz="3000"/>
              <a:t>Florida Assessment of Student Thinking (FAST)</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Grade Level Expectations</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Grade Specific Curriculum</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Measuring Student Success</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Definition of Proficiency</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Overview of their plans for the year</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Review the Home-School Compact</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Home-School Communication Systems</a:t>
            </a:r>
            <a:endParaRPr sz="3000"/>
          </a:p>
          <a:p>
            <a:pPr marL="0" lvl="0" indent="0" algn="l" rtl="0">
              <a:lnSpc>
                <a:spcPct val="120000"/>
              </a:lnSpc>
              <a:spcBef>
                <a:spcPts val="280"/>
              </a:spcBef>
              <a:spcAft>
                <a:spcPts val="0"/>
              </a:spcAft>
              <a:buClr>
                <a:srgbClr val="03042B"/>
              </a:buClr>
              <a:buSzPts val="1400"/>
              <a:buFont typeface="Trebuchet MS"/>
              <a:buNone/>
            </a:pPr>
            <a:endParaRPr sz="1400">
              <a:solidFill>
                <a:srgbClr val="7030A0"/>
              </a:solidFill>
              <a:latin typeface="Arial"/>
              <a:ea typeface="Arial"/>
              <a:cs typeface="Arial"/>
              <a:sym typeface="Arial"/>
            </a:endParaRPr>
          </a:p>
          <a:p>
            <a:pPr marL="0" lvl="0" indent="0" algn="l" rtl="0">
              <a:lnSpc>
                <a:spcPct val="120000"/>
              </a:lnSpc>
              <a:spcBef>
                <a:spcPts val="640"/>
              </a:spcBef>
              <a:spcAft>
                <a:spcPts val="0"/>
              </a:spcAft>
              <a:buClr>
                <a:srgbClr val="03042B"/>
              </a:buClr>
              <a:buSzPts val="3200"/>
              <a:buFont typeface="Trebuchet MS"/>
              <a:buNone/>
            </a:pPr>
            <a:endParaRPr>
              <a:solidFill>
                <a:srgbClr val="7030A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2"/>
          <p:cNvSpPr txBox="1">
            <a:spLocks noGrp="1"/>
          </p:cNvSpPr>
          <p:nvPr>
            <p:ph type="title"/>
          </p:nvPr>
        </p:nvSpPr>
        <p:spPr>
          <a:xfrm>
            <a:off x="735325" y="1199700"/>
            <a:ext cx="8332500" cy="552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QUESTIONS?</a:t>
            </a:r>
            <a:br>
              <a:rPr lang="en-US">
                <a:latin typeface="Arial"/>
                <a:ea typeface="Arial"/>
                <a:cs typeface="Arial"/>
                <a:sym typeface="Arial"/>
              </a:rPr>
            </a:br>
            <a:br>
              <a:rPr lang="en-US">
                <a:latin typeface="Arial"/>
                <a:ea typeface="Arial"/>
                <a:cs typeface="Arial"/>
                <a:sym typeface="Arial"/>
              </a:rPr>
            </a:br>
            <a:endParaRPr>
              <a:latin typeface="Arial"/>
              <a:ea typeface="Arial"/>
              <a:cs typeface="Arial"/>
              <a:sym typeface="Arial"/>
            </a:endParaRPr>
          </a:p>
        </p:txBody>
      </p:sp>
      <p:pic>
        <p:nvPicPr>
          <p:cNvPr id="237" name="Google Shape;237;p32" descr="The Five Best Questions a Job Candidate Can Ask"/>
          <p:cNvPicPr preferRelativeResize="0"/>
          <p:nvPr/>
        </p:nvPicPr>
        <p:blipFill rotWithShape="1">
          <a:blip r:embed="rId3">
            <a:alphaModFix/>
          </a:blip>
          <a:srcRect/>
          <a:stretch/>
        </p:blipFill>
        <p:spPr>
          <a:xfrm>
            <a:off x="735330" y="1752600"/>
            <a:ext cx="7825740" cy="3962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txBox="1">
            <a:spLocks noGrp="1"/>
          </p:cNvSpPr>
          <p:nvPr>
            <p:ph type="title" idx="4294967295"/>
          </p:nvPr>
        </p:nvSpPr>
        <p:spPr>
          <a:xfrm>
            <a:off x="25200" y="134150"/>
            <a:ext cx="90936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6000"/>
              <a:buFont typeface="Calibri"/>
              <a:buNone/>
            </a:pPr>
            <a:r>
              <a:rPr lang="en-US" sz="6000" b="1">
                <a:latin typeface="Calibri"/>
                <a:ea typeface="Calibri"/>
                <a:cs typeface="Calibri"/>
                <a:sym typeface="Calibri"/>
              </a:rPr>
              <a:t>   </a:t>
            </a:r>
            <a:r>
              <a:rPr lang="en-US" sz="6000" b="1">
                <a:solidFill>
                  <a:schemeClr val="dk1"/>
                </a:solidFill>
                <a:latin typeface="Calibri"/>
                <a:ea typeface="Calibri"/>
                <a:cs typeface="Calibri"/>
                <a:sym typeface="Calibri"/>
              </a:rPr>
              <a:t>AGENDA</a:t>
            </a:r>
            <a:endParaRPr>
              <a:solidFill>
                <a:schemeClr val="dk1"/>
              </a:solidFill>
            </a:endParaRPr>
          </a:p>
        </p:txBody>
      </p:sp>
      <p:sp>
        <p:nvSpPr>
          <p:cNvPr id="113" name="Google Shape;113;p14"/>
          <p:cNvSpPr txBox="1"/>
          <p:nvPr/>
        </p:nvSpPr>
        <p:spPr>
          <a:xfrm>
            <a:off x="530200" y="1200950"/>
            <a:ext cx="8073300" cy="46011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457200" marR="0" lvl="0" indent="0" algn="l" rtl="0">
              <a:spcBef>
                <a:spcPts val="0"/>
              </a:spcBef>
              <a:spcAft>
                <a:spcPts val="0"/>
              </a:spcAft>
              <a:buClr>
                <a:schemeClr val="dk1"/>
              </a:buClr>
              <a:buSzPts val="2400"/>
              <a:buFont typeface="Gill Sans"/>
              <a:buNone/>
            </a:pPr>
            <a:endParaRPr sz="2400" b="0" i="0" u="none" strike="noStrike" cap="none">
              <a:solidFill>
                <a:schemeClr val="lt1"/>
              </a:solidFill>
              <a:latin typeface="Trebuchet MS"/>
              <a:ea typeface="Trebuchet MS"/>
              <a:cs typeface="Trebuchet MS"/>
              <a:sym typeface="Trebuchet MS"/>
            </a:endParaRPr>
          </a:p>
          <a:p>
            <a:pPr marL="342900" marR="0" lvl="0" indent="-355600" algn="l" rtl="0">
              <a:spcBef>
                <a:spcPts val="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Welcome and Introductions</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All About Title I</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Title I Budgets</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Standards and Testing</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Title I Beginning of School Packet</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Our Home-School Compact</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Our School’s Parent &amp; Family Engagement Plan</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Keys to Your Child’s Success</a:t>
            </a:r>
            <a:endParaRPr sz="2000" b="0" i="0" u="none" strike="noStrike" cap="none">
              <a:solidFill>
                <a:schemeClr val="dk1"/>
              </a:solidFill>
              <a:latin typeface="Gill Sans"/>
              <a:ea typeface="Gill Sans"/>
              <a:cs typeface="Gill Sans"/>
              <a:sym typeface="Gill Sans"/>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Parent Input Evaluation</a:t>
            </a:r>
            <a:endParaRPr sz="2600" b="0" i="0" u="none" strike="noStrike" cap="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3"/>
          <p:cNvSpPr txBox="1">
            <a:spLocks noGrp="1"/>
          </p:cNvSpPr>
          <p:nvPr>
            <p:ph type="title" idx="4294967295"/>
          </p:nvPr>
        </p:nvSpPr>
        <p:spPr>
          <a:xfrm>
            <a:off x="266700" y="152400"/>
            <a:ext cx="8877300" cy="10858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THANK YOU FOR ATTENDING</a:t>
            </a:r>
            <a:endParaRPr sz="4800">
              <a:solidFill>
                <a:schemeClr val="dk1"/>
              </a:solidFill>
              <a:latin typeface="Calibri"/>
              <a:ea typeface="Calibri"/>
              <a:cs typeface="Calibri"/>
              <a:sym typeface="Calibri"/>
            </a:endParaRPr>
          </a:p>
        </p:txBody>
      </p:sp>
      <p:sp>
        <p:nvSpPr>
          <p:cNvPr id="243" name="Google Shape;243;p33"/>
          <p:cNvSpPr txBox="1"/>
          <p:nvPr/>
        </p:nvSpPr>
        <p:spPr>
          <a:xfrm>
            <a:off x="266700" y="1238251"/>
            <a:ext cx="8610600" cy="463677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rtl="0">
              <a:spcBef>
                <a:spcPts val="0"/>
              </a:spcBef>
              <a:spcAft>
                <a:spcPts val="0"/>
              </a:spcAft>
              <a:buClr>
                <a:srgbClr val="3F3F3F"/>
              </a:buClr>
              <a:buSzPts val="3600"/>
              <a:buFont typeface="Noto Sans Symbols"/>
              <a:buNone/>
            </a:pPr>
            <a:endParaRPr sz="2800" b="0" i="0" u="none" strike="noStrike" cap="none">
              <a:solidFill>
                <a:srgbClr val="3F3F3F"/>
              </a:solidFill>
              <a:latin typeface="Trebuchet MS"/>
              <a:ea typeface="Trebuchet MS"/>
              <a:cs typeface="Trebuchet MS"/>
              <a:sym typeface="Trebuchet MS"/>
            </a:endParaRPr>
          </a:p>
          <a:p>
            <a:pPr marL="0" marR="0" lvl="0" indent="0" algn="l" rtl="0">
              <a:spcBef>
                <a:spcPts val="0"/>
              </a:spcBef>
              <a:spcAft>
                <a:spcPts val="0"/>
              </a:spcAft>
              <a:buClr>
                <a:srgbClr val="3F3F3F"/>
              </a:buClr>
              <a:buSzPts val="3600"/>
              <a:buFont typeface="Noto Sans Symbols"/>
              <a:buNone/>
            </a:pPr>
            <a:r>
              <a:rPr lang="en-US" sz="2800" i="0" u="none" strike="noStrike" cap="none">
                <a:solidFill>
                  <a:schemeClr val="dk1"/>
                </a:solidFill>
                <a:latin typeface="Calibri"/>
                <a:ea typeface="Calibri"/>
                <a:cs typeface="Calibri"/>
                <a:sym typeface="Calibri"/>
              </a:rPr>
              <a:t>Be sure to review and sign:</a:t>
            </a:r>
            <a:endParaRPr sz="1800" i="0" u="none" strike="noStrike" cap="none">
              <a:solidFill>
                <a:schemeClr val="dk1"/>
              </a:solidFill>
              <a:latin typeface="Calibri"/>
              <a:ea typeface="Calibri"/>
              <a:cs typeface="Calibri"/>
              <a:sym typeface="Calibri"/>
            </a:endParaRPr>
          </a:p>
          <a:p>
            <a:pPr marL="731520" marR="0" lvl="0" indent="-274318" algn="l" rtl="0">
              <a:spcBef>
                <a:spcPts val="720"/>
              </a:spcBef>
              <a:spcAft>
                <a:spcPts val="0"/>
              </a:spcAft>
              <a:buClr>
                <a:schemeClr val="dk2"/>
              </a:buClr>
              <a:buSzPts val="3600"/>
              <a:buFont typeface="Calibri"/>
              <a:buChar char="❑"/>
            </a:pPr>
            <a:r>
              <a:rPr lang="en-US" sz="2800" i="0" u="none" strike="noStrike" cap="none">
                <a:solidFill>
                  <a:schemeClr val="dk1"/>
                </a:solidFill>
                <a:latin typeface="Calibri"/>
                <a:ea typeface="Calibri"/>
                <a:cs typeface="Calibri"/>
                <a:sym typeface="Calibri"/>
              </a:rPr>
              <a:t>Title I Annual Meeting Parent Evaluation Form</a:t>
            </a:r>
            <a:endParaRPr sz="1800" i="0" u="none" strike="noStrike" cap="none">
              <a:solidFill>
                <a:schemeClr val="dk1"/>
              </a:solidFill>
              <a:latin typeface="Calibri"/>
              <a:ea typeface="Calibri"/>
              <a:cs typeface="Calibri"/>
              <a:sym typeface="Calibri"/>
            </a:endParaRPr>
          </a:p>
          <a:p>
            <a:pPr marL="731520" marR="0" lvl="0" indent="-274318" algn="l" rtl="0">
              <a:spcBef>
                <a:spcPts val="720"/>
              </a:spcBef>
              <a:spcAft>
                <a:spcPts val="0"/>
              </a:spcAft>
              <a:buClr>
                <a:schemeClr val="dk2"/>
              </a:buClr>
              <a:buSzPts val="3600"/>
              <a:buFont typeface="Calibri"/>
              <a:buChar char="❑"/>
            </a:pPr>
            <a:r>
              <a:rPr lang="en-US" sz="2800" i="0" u="none" strike="noStrike" cap="none">
                <a:solidFill>
                  <a:schemeClr val="dk1"/>
                </a:solidFill>
                <a:latin typeface="Calibri"/>
                <a:ea typeface="Calibri"/>
                <a:cs typeface="Calibri"/>
                <a:sym typeface="Calibri"/>
              </a:rPr>
              <a:t>The Title I Parents’ Rights Letter </a:t>
            </a:r>
            <a:endParaRPr sz="2800" i="0" u="none" strike="noStrike" cap="none">
              <a:solidFill>
                <a:schemeClr val="dk1"/>
              </a:solidFill>
              <a:latin typeface="Calibri"/>
              <a:ea typeface="Calibri"/>
              <a:cs typeface="Calibri"/>
              <a:sym typeface="Calibri"/>
            </a:endParaRPr>
          </a:p>
          <a:p>
            <a:pPr marL="731520" marR="0" lvl="0" indent="-274318" algn="l" rtl="0">
              <a:spcBef>
                <a:spcPts val="720"/>
              </a:spcBef>
              <a:spcAft>
                <a:spcPts val="0"/>
              </a:spcAft>
              <a:buClr>
                <a:schemeClr val="dk2"/>
              </a:buClr>
              <a:buSzPts val="3600"/>
              <a:buFont typeface="Calibri"/>
              <a:buChar char="❑"/>
            </a:pPr>
            <a:r>
              <a:rPr lang="en-US" sz="2800" i="0" u="none" strike="noStrike" cap="none">
                <a:solidFill>
                  <a:schemeClr val="dk1"/>
                </a:solidFill>
                <a:latin typeface="Calibri"/>
                <a:ea typeface="Calibri"/>
                <a:cs typeface="Calibri"/>
                <a:sym typeface="Calibri"/>
              </a:rPr>
              <a:t>Home – School Compact</a:t>
            </a:r>
            <a:endParaRPr sz="2800" i="0" u="none" strike="noStrike" cap="none">
              <a:solidFill>
                <a:schemeClr val="dk1"/>
              </a:solidFill>
              <a:latin typeface="Calibri"/>
              <a:ea typeface="Calibri"/>
              <a:cs typeface="Calibri"/>
              <a:sym typeface="Calibri"/>
            </a:endParaRPr>
          </a:p>
          <a:p>
            <a:pPr marL="301943" marR="0" lvl="1" indent="0" algn="l" rtl="0">
              <a:spcBef>
                <a:spcPts val="560"/>
              </a:spcBef>
              <a:spcAft>
                <a:spcPts val="0"/>
              </a:spcAft>
              <a:buClr>
                <a:schemeClr val="dk1"/>
              </a:buClr>
              <a:buSzPts val="2800"/>
              <a:buFont typeface="Gill Sans"/>
              <a:buNone/>
            </a:pPr>
            <a:endParaRPr sz="2800" i="0" u="none" strike="noStrike" cap="none">
              <a:solidFill>
                <a:schemeClr val="dk1"/>
              </a:solidFill>
              <a:latin typeface="Calibri"/>
              <a:ea typeface="Calibri"/>
              <a:cs typeface="Calibri"/>
              <a:sym typeface="Calibri"/>
            </a:endParaRPr>
          </a:p>
          <a:p>
            <a:pPr marL="1216342" marR="0" lvl="1" indent="-457200" algn="l" rtl="0">
              <a:spcBef>
                <a:spcPts val="560"/>
              </a:spcBef>
              <a:spcAft>
                <a:spcPts val="0"/>
              </a:spcAft>
              <a:buClr>
                <a:schemeClr val="dk2"/>
              </a:buClr>
              <a:buSzPts val="2800"/>
              <a:buFont typeface="Calibri"/>
              <a:buChar char="⮚"/>
            </a:pPr>
            <a:r>
              <a:rPr lang="en-US" sz="2800" i="0" u="none" strike="noStrike" cap="none">
                <a:solidFill>
                  <a:schemeClr val="dk1"/>
                </a:solidFill>
                <a:latin typeface="Calibri"/>
                <a:ea typeface="Calibri"/>
                <a:cs typeface="Calibri"/>
                <a:sym typeface="Calibri"/>
              </a:rPr>
              <a:t>For families attending virtually look for an email containing the documents above as Google Forms</a:t>
            </a:r>
            <a:endParaRPr sz="2800" i="0" u="none" strike="noStrike" cap="none">
              <a:solidFill>
                <a:schemeClr val="dk1"/>
              </a:solidFill>
              <a:latin typeface="Calibri"/>
              <a:ea typeface="Calibri"/>
              <a:cs typeface="Calibri"/>
              <a:sym typeface="Calibri"/>
            </a:endParaRPr>
          </a:p>
          <a:p>
            <a:pPr marL="457200" marR="0" lvl="0" indent="-254000" algn="l" rtl="0">
              <a:spcBef>
                <a:spcPts val="640"/>
              </a:spcBef>
              <a:spcAft>
                <a:spcPts val="0"/>
              </a:spcAft>
              <a:buClr>
                <a:srgbClr val="03042B"/>
              </a:buClr>
              <a:buSzPts val="3200"/>
              <a:buFont typeface="Noto Sans Symbols"/>
              <a:buNone/>
            </a:pPr>
            <a:endParaRPr sz="3200" b="0" i="0" u="none" strike="noStrike" cap="none">
              <a:solidFill>
                <a:srgbClr val="3F3F3F"/>
              </a:solidFill>
              <a:latin typeface="Trebuchet MS"/>
              <a:ea typeface="Trebuchet MS"/>
              <a:cs typeface="Trebuchet MS"/>
              <a:sym typeface="Trebuchet MS"/>
            </a:endParaRPr>
          </a:p>
          <a:p>
            <a:pPr marL="457200" marR="0" lvl="0" indent="-254000" algn="l" rtl="0">
              <a:spcBef>
                <a:spcPts val="640"/>
              </a:spcBef>
              <a:spcAft>
                <a:spcPts val="0"/>
              </a:spcAft>
              <a:buClr>
                <a:srgbClr val="03042B"/>
              </a:buClr>
              <a:buSzPts val="3200"/>
              <a:buFont typeface="Noto Sans Symbols"/>
              <a:buNone/>
            </a:pPr>
            <a:endParaRPr sz="3200" b="0" i="0" u="none" strike="noStrike" cap="none">
              <a:solidFill>
                <a:srgbClr val="3F3F3F"/>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a:spLocks noGrp="1"/>
          </p:cNvSpPr>
          <p:nvPr>
            <p:ph type="title" idx="4294967295"/>
          </p:nvPr>
        </p:nvSpPr>
        <p:spPr>
          <a:xfrm>
            <a:off x="342900" y="228600"/>
            <a:ext cx="88011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WHAT IS TITLE I?</a:t>
            </a:r>
            <a:endParaRPr>
              <a:solidFill>
                <a:schemeClr val="dk1"/>
              </a:solidFill>
            </a:endParaRPr>
          </a:p>
        </p:txBody>
      </p:sp>
      <p:sp>
        <p:nvSpPr>
          <p:cNvPr id="120" name="Google Shape;120;p15"/>
          <p:cNvSpPr txBox="1"/>
          <p:nvPr/>
        </p:nvSpPr>
        <p:spPr>
          <a:xfrm>
            <a:off x="342900" y="1254918"/>
            <a:ext cx="8458200" cy="4690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Largest federally funded educational program in U.S.  </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Authorized by Congress through the Elementary and Secondary Education Act (ESEA) of 1965</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Updated and reinstated again by the Every Student Succeeds Act (ESSA) of 2015 after NCLB (No Child Left Behind) was found to be to prescriptive</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Provides funds to school districts with the highest concentrations of poverty</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Funds are for helping schools to meet school educational goals.  </a:t>
            </a:r>
            <a:endParaRPr sz="2500">
              <a:solidFill>
                <a:schemeClr val="dk1"/>
              </a:solidFill>
              <a:latin typeface="Calibri"/>
              <a:ea typeface="Calibri"/>
              <a:cs typeface="Calibri"/>
              <a:sym typeface="Calibri"/>
            </a:endParaRPr>
          </a:p>
          <a:p>
            <a:pPr marL="457200" marR="0" lvl="0" indent="-387350" algn="l" rtl="0">
              <a:lnSpc>
                <a:spcPct val="10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Schools with poverty rates of 75% or higher must, by law, be served with Title I funds</a:t>
            </a:r>
            <a:endParaRPr sz="25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7"/>
          <p:cNvSpPr txBox="1">
            <a:spLocks noGrp="1"/>
          </p:cNvSpPr>
          <p:nvPr>
            <p:ph type="title" idx="4294967295"/>
          </p:nvPr>
        </p:nvSpPr>
        <p:spPr>
          <a:xfrm>
            <a:off x="342900" y="228600"/>
            <a:ext cx="88011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latin typeface="Calibri"/>
                <a:ea typeface="Calibri"/>
                <a:cs typeface="Calibri"/>
                <a:sym typeface="Calibri"/>
              </a:rPr>
              <a:t>ACPS TITLE I MISSION STATEMENT</a:t>
            </a:r>
            <a:endParaRPr>
              <a:solidFill>
                <a:schemeClr val="dk1"/>
              </a:solidFill>
            </a:endParaRPr>
          </a:p>
        </p:txBody>
      </p:sp>
      <p:sp>
        <p:nvSpPr>
          <p:cNvPr id="134" name="Google Shape;134;p17"/>
          <p:cNvSpPr txBox="1"/>
          <p:nvPr/>
        </p:nvSpPr>
        <p:spPr>
          <a:xfrm>
            <a:off x="342900" y="1254918"/>
            <a:ext cx="8458200" cy="4690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ctr" rtl="0">
              <a:spcBef>
                <a:spcPts val="0"/>
              </a:spcBef>
              <a:spcAft>
                <a:spcPts val="0"/>
              </a:spcAft>
              <a:buNone/>
            </a:pPr>
            <a:r>
              <a:rPr lang="en-US" sz="1900" b="1">
                <a:solidFill>
                  <a:schemeClr val="dk1"/>
                </a:solidFill>
                <a:latin typeface="Calibri"/>
                <a:ea typeface="Calibri"/>
                <a:cs typeface="Calibri"/>
                <a:sym typeface="Calibri"/>
              </a:rPr>
              <a:t>The purpose of Title I,</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and the educators of Alachua County,</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in partnership with families and caregivers,</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is to ensure that all students </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have a fair and equitable opportunity</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to obtain a high-quality education.</a:t>
            </a:r>
            <a:endParaRPr sz="1900" b="1">
              <a:solidFill>
                <a:schemeClr val="dk1"/>
              </a:solidFill>
              <a:latin typeface="Calibri"/>
              <a:ea typeface="Calibri"/>
              <a:cs typeface="Calibri"/>
              <a:sym typeface="Calibri"/>
            </a:endParaRPr>
          </a:p>
          <a:p>
            <a:pPr marL="0" lvl="0" indent="0" algn="ctr" rtl="0">
              <a:spcBef>
                <a:spcPts val="0"/>
              </a:spcBef>
              <a:spcAft>
                <a:spcPts val="0"/>
              </a:spcAft>
              <a:buNone/>
            </a:pP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Our mission, in tandem with parents and guardians, </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 is to support students to reach for academic excellence</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and to prepare them for lifelong success.</a:t>
            </a:r>
            <a:endParaRPr sz="1900" b="1">
              <a:solidFill>
                <a:schemeClr val="dk1"/>
              </a:solidFill>
              <a:latin typeface="Calibri"/>
              <a:ea typeface="Calibri"/>
              <a:cs typeface="Calibri"/>
              <a:sym typeface="Calibri"/>
            </a:endParaRPr>
          </a:p>
          <a:p>
            <a:pPr marL="0" lvl="0" indent="0" algn="ctr" rtl="0">
              <a:spcBef>
                <a:spcPts val="0"/>
              </a:spcBef>
              <a:spcAft>
                <a:spcPts val="0"/>
              </a:spcAft>
              <a:buNone/>
            </a:pP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This educational team, together, manages resources</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and facilitates activities that help students</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to attain high levels of scholastic proficiency and achievement</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US" sz="1900" b="1">
                <a:solidFill>
                  <a:schemeClr val="dk1"/>
                </a:solidFill>
                <a:latin typeface="Calibri"/>
                <a:ea typeface="Calibri"/>
                <a:cs typeface="Calibri"/>
                <a:sym typeface="Calibri"/>
              </a:rPr>
              <a:t>while also fostering their full potential and overall development.</a:t>
            </a:r>
            <a:endParaRPr sz="1900" b="1">
              <a:solidFill>
                <a:schemeClr val="dk1"/>
              </a:solidFill>
              <a:latin typeface="Calibri"/>
              <a:ea typeface="Calibri"/>
              <a:cs typeface="Calibri"/>
              <a:sym typeface="Calibri"/>
            </a:endParaRPr>
          </a:p>
          <a:p>
            <a:pPr marL="0" marR="0" lvl="0" indent="0" algn="l" rtl="0">
              <a:lnSpc>
                <a:spcPct val="80000"/>
              </a:lnSpc>
              <a:spcBef>
                <a:spcPts val="480"/>
              </a:spcBef>
              <a:spcAft>
                <a:spcPts val="0"/>
              </a:spcAft>
              <a:buNone/>
            </a:pPr>
            <a:endParaRPr sz="3000" b="1" i="1">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txBox="1">
            <a:spLocks noGrp="1"/>
          </p:cNvSpPr>
          <p:nvPr>
            <p:ph type="title" idx="4294967295"/>
          </p:nvPr>
        </p:nvSpPr>
        <p:spPr>
          <a:xfrm>
            <a:off x="304800" y="15240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HOW TITLE I WORKS?</a:t>
            </a:r>
            <a:endParaRPr>
              <a:solidFill>
                <a:schemeClr val="dk1"/>
              </a:solidFill>
            </a:endParaRPr>
          </a:p>
        </p:txBody>
      </p:sp>
      <p:sp>
        <p:nvSpPr>
          <p:cNvPr id="141" name="Google Shape;141;p18"/>
          <p:cNvSpPr txBox="1"/>
          <p:nvPr/>
        </p:nvSpPr>
        <p:spPr>
          <a:xfrm>
            <a:off x="266700" y="1128450"/>
            <a:ext cx="8610600" cy="53340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7472" marR="0" lvl="0" indent="-347472" algn="l" rtl="0">
              <a:lnSpc>
                <a:spcPct val="9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Title I funding flows from the U.S. Department of Education (as appropriated by Congress) to the Florida Department of Education (FLDOE).  </a:t>
            </a:r>
            <a:endParaRPr sz="1800" b="0" i="0" u="none" strike="noStrike" cap="none" dirty="0">
              <a:solidFill>
                <a:schemeClr val="dk1"/>
              </a:solidFill>
              <a:latin typeface="Century Gothic"/>
              <a:ea typeface="Century Gothic"/>
              <a:cs typeface="Century Gothic"/>
              <a:sym typeface="Century Gothic"/>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The FDOE allocates funds to the District.</a:t>
            </a:r>
            <a:endParaRPr sz="2400" b="0" i="0" u="none" strike="noStrike" cap="none" dirty="0">
              <a:solidFill>
                <a:schemeClr val="dk1"/>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dirty="0">
                <a:solidFill>
                  <a:schemeClr val="dk1"/>
                </a:solidFill>
                <a:latin typeface="Arial"/>
                <a:ea typeface="Arial"/>
                <a:cs typeface="Arial"/>
                <a:sym typeface="Arial"/>
              </a:rPr>
              <a:t>The District identifies eligible schools and allocates Title I funding to those schools based on the number of Children from Low-Income Families (CLIF).</a:t>
            </a:r>
            <a:endParaRPr sz="2400" b="0" i="0" u="none" strike="noStrike" cap="none" dirty="0">
              <a:solidFill>
                <a:schemeClr val="dk1"/>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dirty="0">
                <a:solidFill>
                  <a:schemeClr val="dk1"/>
                </a:solidFill>
                <a:latin typeface="Arial"/>
                <a:ea typeface="Arial"/>
                <a:cs typeface="Arial"/>
                <a:sym typeface="Arial"/>
              </a:rPr>
              <a:t>Title I schools spend the funds allocated based on formalized School Improvement Plans approved by District and FLDOE. </a:t>
            </a:r>
            <a:endParaRPr sz="24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Trebuchet MS"/>
              <a:buChar char="•"/>
            </a:pPr>
            <a:r>
              <a:rPr lang="en-US" sz="2400" b="0" i="0" u="none" strike="noStrike" cap="none" dirty="0">
                <a:solidFill>
                  <a:schemeClr val="dk1"/>
                </a:solidFill>
                <a:latin typeface="Trebuchet MS"/>
                <a:ea typeface="Trebuchet MS"/>
                <a:cs typeface="Trebuchet MS"/>
                <a:sym typeface="Trebuchet MS"/>
              </a:rPr>
              <a:t>Our School implements </a:t>
            </a:r>
            <a:r>
              <a:rPr lang="en-US" sz="2400" dirty="0">
                <a:solidFill>
                  <a:schemeClr val="dk1"/>
                </a:solidFill>
                <a:latin typeface="Trebuchet MS"/>
                <a:ea typeface="Trebuchet MS"/>
                <a:cs typeface="Trebuchet MS"/>
                <a:sym typeface="Trebuchet MS"/>
              </a:rPr>
              <a:t>a school-wide</a:t>
            </a:r>
            <a:r>
              <a:rPr lang="en-US" sz="2400" b="0" i="0" u="none" strike="noStrike" cap="none" dirty="0">
                <a:solidFill>
                  <a:srgbClr val="FF0000"/>
                </a:solidFill>
                <a:latin typeface="Trebuchet MS"/>
                <a:ea typeface="Trebuchet MS"/>
                <a:cs typeface="Trebuchet MS"/>
                <a:sym typeface="Trebuchet MS"/>
              </a:rPr>
              <a:t> </a:t>
            </a:r>
            <a:r>
              <a:rPr lang="en-US" sz="2400" b="0" i="0" u="none" strike="noStrike" cap="none" dirty="0">
                <a:latin typeface="Trebuchet MS"/>
                <a:ea typeface="Trebuchet MS"/>
                <a:cs typeface="Trebuchet MS"/>
                <a:sym typeface="Trebuchet MS"/>
              </a:rPr>
              <a:t>program.</a:t>
            </a:r>
            <a:r>
              <a:rPr lang="en-US" sz="2400" b="0" i="0" u="none" strike="noStrike" cap="none" dirty="0">
                <a:solidFill>
                  <a:srgbClr val="FF0000"/>
                </a:solidFill>
                <a:latin typeface="Trebuchet MS"/>
                <a:ea typeface="Trebuchet MS"/>
                <a:cs typeface="Trebuchet MS"/>
                <a:sym typeface="Trebuchet MS"/>
              </a:rPr>
              <a:t> </a:t>
            </a:r>
            <a:endParaRPr sz="1800" b="0" i="0" u="none" strike="noStrike" cap="none" dirty="0">
              <a:solidFill>
                <a:srgbClr val="FF0000"/>
              </a:solidFill>
              <a:latin typeface="Century Gothic"/>
              <a:ea typeface="Century Gothic"/>
              <a:cs typeface="Century Gothic"/>
              <a:sym typeface="Century Gothic"/>
            </a:endParaRPr>
          </a:p>
          <a:p>
            <a:pPr marL="347472" marR="0" lvl="0" indent="-195072" algn="l" rtl="0">
              <a:lnSpc>
                <a:spcPct val="90000"/>
              </a:lnSpc>
              <a:spcBef>
                <a:spcPts val="480"/>
              </a:spcBef>
              <a:spcAft>
                <a:spcPts val="0"/>
              </a:spcAft>
              <a:buClr>
                <a:srgbClr val="03042B"/>
              </a:buClr>
              <a:buSzPts val="2400"/>
              <a:buFont typeface="Trebuchet MS"/>
              <a:buNone/>
            </a:pPr>
            <a:endParaRPr sz="2400" b="0" i="0" u="none" strike="noStrike" cap="none" dirty="0">
              <a:solidFill>
                <a:srgbClr val="000000"/>
              </a:solidFill>
              <a:latin typeface="Arial"/>
              <a:ea typeface="Arial"/>
              <a:cs typeface="Arial"/>
              <a:sym typeface="Arial"/>
            </a:endParaRPr>
          </a:p>
          <a:p>
            <a:pPr marL="0" marR="0" lvl="0" indent="0" algn="just" rtl="0">
              <a:lnSpc>
                <a:spcPct val="90000"/>
              </a:lnSpc>
              <a:spcBef>
                <a:spcPts val="20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9"/>
          <p:cNvSpPr txBox="1">
            <a:spLocks noGrp="1"/>
          </p:cNvSpPr>
          <p:nvPr>
            <p:ph type="title" idx="4294967295"/>
          </p:nvPr>
        </p:nvSpPr>
        <p:spPr>
          <a:xfrm>
            <a:off x="213550" y="152400"/>
            <a:ext cx="89304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sz="3300" b="1">
                <a:solidFill>
                  <a:schemeClr val="dk1"/>
                </a:solidFill>
                <a:latin typeface="Calibri"/>
                <a:ea typeface="Calibri"/>
                <a:cs typeface="Calibri"/>
                <a:sym typeface="Calibri"/>
              </a:rPr>
              <a:t>TITLE I FUNDS PROVIDE SUPPLEMENTAL SUPPORT</a:t>
            </a:r>
            <a:endParaRPr sz="3300" b="1">
              <a:solidFill>
                <a:schemeClr val="dk1"/>
              </a:solidFill>
              <a:latin typeface="Calibri"/>
              <a:ea typeface="Calibri"/>
              <a:cs typeface="Calibri"/>
              <a:sym typeface="Calibri"/>
            </a:endParaRPr>
          </a:p>
        </p:txBody>
      </p:sp>
      <p:sp>
        <p:nvSpPr>
          <p:cNvPr id="148" name="Google Shape;148;p19"/>
          <p:cNvSpPr txBox="1"/>
          <p:nvPr/>
        </p:nvSpPr>
        <p:spPr>
          <a:xfrm>
            <a:off x="213550" y="1219200"/>
            <a:ext cx="8652300" cy="48858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800"/>
              <a:buFont typeface="Calibri"/>
              <a:buNone/>
            </a:pPr>
            <a:r>
              <a:rPr lang="en-US" sz="1800" b="0" i="0" u="none" strike="noStrike" cap="none">
                <a:solidFill>
                  <a:schemeClr val="dk1"/>
                </a:solidFill>
                <a:latin typeface="Trebuchet MS"/>
                <a:ea typeface="Trebuchet MS"/>
                <a:cs typeface="Trebuchet MS"/>
                <a:sym typeface="Trebuchet MS"/>
              </a:rPr>
              <a:t>Our School’s Title I funds provide the following supplemental support:</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Additional Personnel to support our students and teachers</a:t>
            </a:r>
            <a:endParaRPr sz="1800" b="0" i="0" u="none" strike="noStrike" cap="none">
              <a:solidFill>
                <a:schemeClr val="dk1"/>
              </a:solidFill>
              <a:latin typeface="Century Gothic"/>
              <a:ea typeface="Century Gothic"/>
              <a:cs typeface="Century Gothic"/>
              <a:sym typeface="Century Gothic"/>
            </a:endParaRPr>
          </a:p>
          <a:p>
            <a:pPr marL="759142"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Additional classroom materials and equipment</a:t>
            </a:r>
            <a:endParaRPr sz="1800">
              <a:solidFill>
                <a:schemeClr val="dk1"/>
              </a:solidFill>
              <a:latin typeface="Century Gothic"/>
              <a:ea typeface="Century Gothic"/>
              <a:cs typeface="Century Gothic"/>
              <a:sym typeface="Century Gothic"/>
            </a:endParaRPr>
          </a:p>
          <a:p>
            <a:pPr marL="759142" marR="0" lvl="1" indent="-457200" algn="l" rtl="0">
              <a:spcBef>
                <a:spcPts val="360"/>
              </a:spcBef>
              <a:spcAft>
                <a:spcPts val="0"/>
              </a:spcAft>
              <a:buClr>
                <a:schemeClr val="dk2"/>
              </a:buClr>
              <a:buSzPts val="1800"/>
              <a:buFont typeface="Arial"/>
              <a:buChar char="•"/>
            </a:pPr>
            <a:r>
              <a:rPr lang="en-US" sz="1800">
                <a:solidFill>
                  <a:schemeClr val="dk1"/>
                </a:solidFill>
                <a:latin typeface="Trebuchet MS"/>
                <a:ea typeface="Trebuchet MS"/>
                <a:cs typeface="Trebuchet MS"/>
                <a:sym typeface="Trebuchet MS"/>
              </a:rPr>
              <a:t>Additional Professional Development</a:t>
            </a:r>
            <a:endParaRPr sz="1800">
              <a:solidFill>
                <a:schemeClr val="dk1"/>
              </a:solidFill>
              <a:latin typeface="Trebuchet MS"/>
              <a:ea typeface="Trebuchet MS"/>
              <a:cs typeface="Trebuchet MS"/>
              <a:sym typeface="Trebuchet MS"/>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Supplemental web-based programs</a:t>
            </a:r>
            <a:endParaRPr sz="1800" b="0" i="0" u="none" strike="noStrike" cap="none">
              <a:solidFill>
                <a:schemeClr val="dk1"/>
              </a:solidFill>
              <a:latin typeface="Trebuchet MS"/>
              <a:ea typeface="Trebuchet MS"/>
              <a:cs typeface="Trebuchet MS"/>
              <a:sym typeface="Trebuchet MS"/>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Supplemental curriculum</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Small group intervention</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After school tutoring</a:t>
            </a:r>
            <a:endParaRPr sz="1800" b="0" i="0" u="none" strike="noStrike" cap="none">
              <a:solidFill>
                <a:schemeClr val="dk1"/>
              </a:solidFill>
              <a:latin typeface="Century Gothic"/>
              <a:ea typeface="Century Gothic"/>
              <a:cs typeface="Century Gothic"/>
              <a:sym typeface="Century Gothic"/>
            </a:endParaRPr>
          </a:p>
          <a:p>
            <a:pPr marL="759142" marR="0" lvl="1" indent="-457200" algn="l" rtl="0">
              <a:spcBef>
                <a:spcPts val="360"/>
              </a:spcBef>
              <a:spcAft>
                <a:spcPts val="0"/>
              </a:spcAft>
              <a:buClr>
                <a:schemeClr val="dk2"/>
              </a:buClr>
              <a:buSzPts val="1800"/>
              <a:buFont typeface="Arial"/>
              <a:buChar char="•"/>
            </a:pPr>
            <a:r>
              <a:rPr lang="en-US" sz="1800">
                <a:solidFill>
                  <a:schemeClr val="dk1"/>
                </a:solidFill>
                <a:latin typeface="Trebuchet MS"/>
                <a:ea typeface="Trebuchet MS"/>
                <a:cs typeface="Trebuchet MS"/>
                <a:sym typeface="Trebuchet MS"/>
              </a:rPr>
              <a:t>Technology</a:t>
            </a:r>
            <a:endParaRPr sz="1800">
              <a:solidFill>
                <a:schemeClr val="dk1"/>
              </a:solidFill>
              <a:latin typeface="Trebuchet MS"/>
              <a:ea typeface="Trebuchet MS"/>
              <a:cs typeface="Trebuchet MS"/>
              <a:sym typeface="Trebuchet MS"/>
            </a:endParaRPr>
          </a:p>
          <a:p>
            <a:pPr marL="274320" marR="0" lvl="0" indent="-160020" algn="l" rtl="0">
              <a:spcBef>
                <a:spcPts val="360"/>
              </a:spcBef>
              <a:spcAft>
                <a:spcPts val="0"/>
              </a:spcAft>
              <a:buClr>
                <a:schemeClr val="dk2"/>
              </a:buClr>
              <a:buSzPts val="1800"/>
              <a:buFont typeface="Trebuchet MS"/>
              <a:buNone/>
            </a:pPr>
            <a:endParaRPr sz="1800" b="0" i="0" u="none" strike="noStrike" cap="none">
              <a:solidFill>
                <a:schemeClr val="dk1"/>
              </a:solidFill>
              <a:latin typeface="Trebuchet MS"/>
              <a:ea typeface="Trebuchet MS"/>
              <a:cs typeface="Trebuchet MS"/>
              <a:sym typeface="Trebuchet MS"/>
            </a:endParaRPr>
          </a:p>
          <a:p>
            <a:pPr marL="0" marR="0" lvl="0" indent="0" algn="l" rtl="0">
              <a:spcBef>
                <a:spcPts val="360"/>
              </a:spcBef>
              <a:spcAft>
                <a:spcPts val="0"/>
              </a:spcAft>
              <a:buClr>
                <a:schemeClr val="dk2"/>
              </a:buClr>
              <a:buSzPts val="1800"/>
              <a:buFont typeface="Calibri"/>
              <a:buNone/>
            </a:pPr>
            <a:r>
              <a:rPr lang="en-US" sz="1800" b="0" i="0" u="none" strike="noStrike" cap="none">
                <a:solidFill>
                  <a:schemeClr val="dk1"/>
                </a:solidFill>
                <a:latin typeface="Trebuchet MS"/>
                <a:ea typeface="Trebuchet MS"/>
                <a:cs typeface="Trebuchet MS"/>
                <a:sym typeface="Trebuchet MS"/>
              </a:rPr>
              <a:t> Title I funds also provide for Parent-Family Engagement activities and trainings   </a:t>
            </a:r>
            <a:endParaRPr sz="1800" b="0" i="0" u="none" strike="noStrike" cap="none">
              <a:solidFill>
                <a:schemeClr val="dk1"/>
              </a:solidFill>
              <a:latin typeface="Gill Sans"/>
              <a:ea typeface="Gill Sans"/>
              <a:cs typeface="Gill Sans"/>
              <a:sym typeface="Gill Sans"/>
            </a:endParaRPr>
          </a:p>
          <a:p>
            <a:pPr marL="0" marR="0" lvl="0" indent="0" algn="l" rtl="0">
              <a:spcBef>
                <a:spcPts val="360"/>
              </a:spcBef>
              <a:spcAft>
                <a:spcPts val="0"/>
              </a:spcAft>
              <a:buClr>
                <a:schemeClr val="dk2"/>
              </a:buClr>
              <a:buSzPts val="1800"/>
              <a:buFont typeface="Calibri"/>
              <a:buNone/>
            </a:pPr>
            <a:r>
              <a:rPr lang="en-US" sz="1800" b="0" i="0" u="none" strike="noStrike" cap="none">
                <a:solidFill>
                  <a:schemeClr val="dk1"/>
                </a:solidFill>
                <a:latin typeface="Trebuchet MS"/>
                <a:ea typeface="Trebuchet MS"/>
                <a:cs typeface="Trebuchet MS"/>
                <a:sym typeface="Trebuchet MS"/>
              </a:rPr>
              <a:t> throughout the year as well as:</a:t>
            </a:r>
            <a:endParaRPr sz="1800" b="0" i="0" u="none" strike="noStrike" cap="none">
              <a:solidFill>
                <a:schemeClr val="dk1"/>
              </a:solidFill>
              <a:latin typeface="Century Gothic"/>
              <a:ea typeface="Century Gothic"/>
              <a:cs typeface="Century Gothic"/>
              <a:sym typeface="Century Gothic"/>
            </a:endParaRPr>
          </a:p>
          <a:p>
            <a:pPr marL="914400"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Resources in our Parent &amp; Family Resource Area</a:t>
            </a:r>
            <a:endParaRPr sz="1800" b="0" i="0" u="none" strike="noStrike" cap="none">
              <a:solidFill>
                <a:schemeClr val="dk1"/>
              </a:solidFill>
              <a:latin typeface="Century Gothic"/>
              <a:ea typeface="Century Gothic"/>
              <a:cs typeface="Century Gothic"/>
              <a:sym typeface="Century Gothic"/>
            </a:endParaRPr>
          </a:p>
          <a:p>
            <a:pPr marL="914400"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Student Planners and/or Home-School Communication Folders</a:t>
            </a:r>
            <a:endParaRPr sz="1800" b="0" i="0" u="none" strike="noStrike" cap="none">
              <a:solidFill>
                <a:schemeClr val="dk1"/>
              </a:solidFill>
              <a:latin typeface="Trebuchet MS"/>
              <a:ea typeface="Trebuchet MS"/>
              <a:cs typeface="Trebuchet MS"/>
              <a:sym typeface="Trebuchet MS"/>
            </a:endParaRPr>
          </a:p>
          <a:p>
            <a:pPr marL="914400" marR="0" lvl="1" indent="-457200" algn="l" rtl="0">
              <a:spcBef>
                <a:spcPts val="360"/>
              </a:spcBef>
              <a:spcAft>
                <a:spcPts val="0"/>
              </a:spcAft>
              <a:buClr>
                <a:schemeClr val="dk1"/>
              </a:buClr>
              <a:buSzPts val="1800"/>
              <a:buFont typeface="Trebuchet MS"/>
              <a:buChar char="•"/>
            </a:pPr>
            <a:r>
              <a:rPr lang="en-US" sz="1800">
                <a:solidFill>
                  <a:schemeClr val="dk1"/>
                </a:solidFill>
                <a:latin typeface="Trebuchet MS"/>
                <a:ea typeface="Trebuchet MS"/>
                <a:cs typeface="Trebuchet MS"/>
                <a:sym typeface="Trebuchet MS"/>
              </a:rPr>
              <a:t>Electronic Family Newsletters </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0"/>
          <p:cNvSpPr txBox="1">
            <a:spLocks noGrp="1"/>
          </p:cNvSpPr>
          <p:nvPr>
            <p:ph type="title" idx="4294967295"/>
          </p:nvPr>
        </p:nvSpPr>
        <p:spPr>
          <a:xfrm>
            <a:off x="0" y="267500"/>
            <a:ext cx="9144000" cy="685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200"/>
              <a:buFont typeface="Calibri"/>
              <a:buNone/>
            </a:pPr>
            <a:r>
              <a:rPr lang="en-US" sz="4000" b="1">
                <a:solidFill>
                  <a:schemeClr val="dk1"/>
                </a:solidFill>
                <a:latin typeface="Calibri"/>
                <a:ea typeface="Calibri"/>
                <a:cs typeface="Calibri"/>
                <a:sym typeface="Calibri"/>
              </a:rPr>
              <a:t>WHO DECIDES HOW FUNDS ARE USED?</a:t>
            </a:r>
            <a:endParaRPr sz="4000" b="1">
              <a:solidFill>
                <a:schemeClr val="dk1"/>
              </a:solidFill>
              <a:latin typeface="Calibri"/>
              <a:ea typeface="Calibri"/>
              <a:cs typeface="Calibri"/>
              <a:sym typeface="Calibri"/>
            </a:endParaRPr>
          </a:p>
        </p:txBody>
      </p:sp>
      <p:sp>
        <p:nvSpPr>
          <p:cNvPr id="155" name="Google Shape;155;p20"/>
          <p:cNvSpPr txBox="1"/>
          <p:nvPr/>
        </p:nvSpPr>
        <p:spPr>
          <a:xfrm>
            <a:off x="228600" y="1153275"/>
            <a:ext cx="8686800" cy="48777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2400"/>
              <a:buFont typeface="Trebuchet MS"/>
              <a:buChar char="•"/>
            </a:pPr>
            <a:r>
              <a:rPr lang="en-US" sz="2400" b="0" i="0" u="none" strike="noStrike" cap="none" dirty="0">
                <a:solidFill>
                  <a:schemeClr val="dk1"/>
                </a:solidFill>
                <a:latin typeface="Trebuchet MS"/>
                <a:ea typeface="Trebuchet MS"/>
                <a:cs typeface="Trebuchet MS"/>
                <a:sym typeface="Trebuchet MS"/>
              </a:rPr>
              <a:t>The school’s leadership makes personnel and instructional decisions based on the specific needs of its student population.</a:t>
            </a:r>
            <a:endParaRPr sz="2400" b="0" i="0" u="none" strike="noStrike" cap="none" dirty="0">
              <a:solidFill>
                <a:schemeClr val="dk1"/>
              </a:solidFill>
              <a:latin typeface="Trebuchet MS"/>
              <a:ea typeface="Trebuchet MS"/>
              <a:cs typeface="Trebuchet MS"/>
              <a:sym typeface="Trebuchet MS"/>
            </a:endParaRPr>
          </a:p>
          <a:p>
            <a:pPr marL="457200" marR="0" lvl="0" indent="0" algn="l" rtl="0">
              <a:spcBef>
                <a:spcPts val="0"/>
              </a:spcBef>
              <a:spcAft>
                <a:spcPts val="0"/>
              </a:spcAft>
              <a:buNone/>
            </a:pPr>
            <a:endParaRPr sz="2400" dirty="0">
              <a:solidFill>
                <a:schemeClr val="dk1"/>
              </a:solidFill>
              <a:latin typeface="Trebuchet MS"/>
              <a:ea typeface="Trebuchet MS"/>
              <a:cs typeface="Trebuchet MS"/>
              <a:sym typeface="Trebuchet MS"/>
            </a:endParaRPr>
          </a:p>
          <a:p>
            <a:pPr marL="342900" marR="0" lvl="0" indent="-342900" algn="l" rtl="0">
              <a:spcBef>
                <a:spcPts val="480"/>
              </a:spcBef>
              <a:spcAft>
                <a:spcPts val="0"/>
              </a:spcAft>
              <a:buClr>
                <a:schemeClr val="dk2"/>
              </a:buClr>
              <a:buSzPts val="2400"/>
              <a:buFont typeface="Trebuchet MS"/>
              <a:buChar char="•"/>
            </a:pPr>
            <a:r>
              <a:rPr lang="en-US" sz="2400" b="0" i="0" u="none" strike="noStrike" cap="none" dirty="0">
                <a:solidFill>
                  <a:schemeClr val="dk1"/>
                </a:solidFill>
                <a:latin typeface="Trebuchet MS"/>
                <a:ea typeface="Trebuchet MS"/>
                <a:cs typeface="Trebuchet MS"/>
                <a:sym typeface="Trebuchet MS"/>
              </a:rPr>
              <a:t>Parent input into the decision making process is encouraged through Input Evaluations of Parent-Family Engagement activities and trainings</a:t>
            </a:r>
            <a:endParaRPr sz="2400" b="0" i="0" u="none" strike="noStrike" cap="none" dirty="0">
              <a:solidFill>
                <a:schemeClr val="dk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1"/>
          <p:cNvSpPr txBox="1">
            <a:spLocks noGrp="1"/>
          </p:cNvSpPr>
          <p:nvPr>
            <p:ph type="title" idx="4294967295"/>
          </p:nvPr>
        </p:nvSpPr>
        <p:spPr>
          <a:xfrm>
            <a:off x="262475" y="221875"/>
            <a:ext cx="8763900" cy="1073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200"/>
              <a:buFont typeface="Calibri"/>
              <a:buNone/>
            </a:pPr>
            <a:r>
              <a:rPr lang="en-US" b="1">
                <a:solidFill>
                  <a:schemeClr val="dk1"/>
                </a:solidFill>
                <a:latin typeface="Calibri"/>
                <a:ea typeface="Calibri"/>
                <a:cs typeface="Calibri"/>
                <a:sym typeface="Calibri"/>
              </a:rPr>
              <a:t>WHERE CAN I FIND A COPY OF THE  </a:t>
            </a:r>
            <a:br>
              <a:rPr lang="en-US" b="1">
                <a:solidFill>
                  <a:schemeClr val="dk1"/>
                </a:solidFill>
                <a:latin typeface="Calibri"/>
                <a:ea typeface="Calibri"/>
                <a:cs typeface="Calibri"/>
                <a:sym typeface="Calibri"/>
              </a:rPr>
            </a:br>
            <a:r>
              <a:rPr lang="en-US" b="1">
                <a:solidFill>
                  <a:schemeClr val="dk1"/>
                </a:solidFill>
                <a:latin typeface="Calibri"/>
                <a:ea typeface="Calibri"/>
                <a:cs typeface="Calibri"/>
                <a:sym typeface="Calibri"/>
              </a:rPr>
              <a:t>TITLE I BUDGETS?</a:t>
            </a:r>
            <a:endParaRPr b="1">
              <a:solidFill>
                <a:schemeClr val="dk1"/>
              </a:solidFill>
              <a:latin typeface="Calibri"/>
              <a:ea typeface="Calibri"/>
              <a:cs typeface="Calibri"/>
              <a:sym typeface="Calibri"/>
            </a:endParaRPr>
          </a:p>
        </p:txBody>
      </p:sp>
      <p:sp>
        <p:nvSpPr>
          <p:cNvPr id="161" name="Google Shape;161;p21"/>
          <p:cNvSpPr txBox="1"/>
          <p:nvPr/>
        </p:nvSpPr>
        <p:spPr>
          <a:xfrm>
            <a:off x="380992" y="1525125"/>
            <a:ext cx="8382000" cy="43434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a:p>
            <a:pPr marL="342900" marR="0" lvl="0" indent="-342900" algn="l" rtl="0">
              <a:spcBef>
                <a:spcPts val="480"/>
              </a:spcBef>
              <a:spcAft>
                <a:spcPts val="0"/>
              </a:spcAft>
              <a:buClr>
                <a:schemeClr val="dk1"/>
              </a:buClr>
              <a:buSzPts val="2400"/>
              <a:buFont typeface="Noto Sans Symbols"/>
              <a:buNone/>
            </a:pPr>
            <a:r>
              <a:rPr lang="en-US" sz="2700" i="0" u="none" strike="noStrike" cap="none" dirty="0">
                <a:solidFill>
                  <a:schemeClr val="dk1"/>
                </a:solidFill>
                <a:latin typeface="Calibri"/>
                <a:ea typeface="Calibri"/>
                <a:cs typeface="Calibri"/>
                <a:sym typeface="Calibri"/>
              </a:rPr>
              <a:t>The Title I Budgets, including Part A Basic and Parent &amp; Family Engagement </a:t>
            </a:r>
            <a:r>
              <a:rPr lang="en-US" sz="2700" dirty="0">
                <a:solidFill>
                  <a:schemeClr val="dk1"/>
                </a:solidFill>
                <a:latin typeface="Calibri"/>
                <a:ea typeface="Calibri"/>
                <a:cs typeface="Calibri"/>
                <a:sym typeface="Calibri"/>
              </a:rPr>
              <a:t>is discussed annually</a:t>
            </a:r>
            <a:r>
              <a:rPr lang="en-US" sz="2700" i="0" u="none" strike="noStrike" cap="none" dirty="0">
                <a:solidFill>
                  <a:schemeClr val="dk1"/>
                </a:solidFill>
                <a:latin typeface="Calibri"/>
                <a:ea typeface="Calibri"/>
                <a:cs typeface="Calibri"/>
                <a:sym typeface="Calibri"/>
              </a:rPr>
              <a:t> with parents and documented by minutes from this Title I Parent Meeting.</a:t>
            </a:r>
            <a:endParaRPr sz="2100"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rgbClr val="03042B"/>
              </a:buClr>
              <a:buSzPts val="2400"/>
              <a:buFont typeface="Noto Sans Symbols"/>
              <a:buNone/>
            </a:pPr>
            <a:endParaRPr sz="2700"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ts val="2400"/>
              <a:buFont typeface="Noto Sans Symbols"/>
              <a:buNone/>
            </a:pPr>
            <a:r>
              <a:rPr lang="en-US" sz="2700" i="0" u="none" strike="noStrike" cap="none" dirty="0">
                <a:solidFill>
                  <a:schemeClr val="dk1"/>
                </a:solidFill>
                <a:latin typeface="Calibri"/>
                <a:ea typeface="Calibri"/>
                <a:cs typeface="Calibri"/>
                <a:sym typeface="Calibri"/>
              </a:rPr>
              <a:t>A copy of the school’s Title I Budgets (Part A Basic/PFE) </a:t>
            </a:r>
            <a:r>
              <a:rPr lang="en-US" sz="2700" dirty="0">
                <a:solidFill>
                  <a:schemeClr val="dk1"/>
                </a:solidFill>
                <a:latin typeface="Calibri"/>
                <a:ea typeface="Calibri"/>
                <a:cs typeface="Calibri"/>
                <a:sym typeface="Calibri"/>
              </a:rPr>
              <a:t>is available</a:t>
            </a:r>
            <a:r>
              <a:rPr lang="en-US" sz="2700" i="0" u="none" strike="noStrike" cap="none" dirty="0">
                <a:solidFill>
                  <a:schemeClr val="dk1"/>
                </a:solidFill>
                <a:latin typeface="Calibri"/>
                <a:ea typeface="Calibri"/>
                <a:cs typeface="Calibri"/>
                <a:sym typeface="Calibri"/>
              </a:rPr>
              <a:t> in the Parent &amp; Family Resource Area Notebook located in Ms. Barnes’ room at the Little School. </a:t>
            </a:r>
            <a:endParaRPr sz="2100" i="0" u="none" strike="noStrike" cap="none" dirty="0">
              <a:solidFill>
                <a:srgbClr val="FF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2"/>
          <p:cNvSpPr txBox="1">
            <a:spLocks noGrp="1"/>
          </p:cNvSpPr>
          <p:nvPr>
            <p:ph type="title" idx="4294967295"/>
          </p:nvPr>
        </p:nvSpPr>
        <p:spPr>
          <a:xfrm>
            <a:off x="80675" y="228600"/>
            <a:ext cx="90633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latin typeface="Calibri"/>
                <a:ea typeface="Calibri"/>
                <a:cs typeface="Calibri"/>
                <a:sym typeface="Calibri"/>
              </a:rPr>
              <a:t> </a:t>
            </a:r>
            <a:r>
              <a:rPr lang="en-US" sz="4800" b="1">
                <a:solidFill>
                  <a:schemeClr val="dk1"/>
                </a:solidFill>
                <a:latin typeface="Calibri"/>
                <a:ea typeface="Calibri"/>
                <a:cs typeface="Calibri"/>
                <a:sym typeface="Calibri"/>
              </a:rPr>
              <a:t>EDUCATIONAL STANDARDS</a:t>
            </a:r>
            <a:endParaRPr sz="4800" b="1">
              <a:solidFill>
                <a:schemeClr val="dk1"/>
              </a:solidFill>
              <a:latin typeface="Calibri"/>
              <a:ea typeface="Calibri"/>
              <a:cs typeface="Calibri"/>
              <a:sym typeface="Calibri"/>
            </a:endParaRPr>
          </a:p>
        </p:txBody>
      </p:sp>
      <p:sp>
        <p:nvSpPr>
          <p:cNvPr id="167" name="Google Shape;167;p22"/>
          <p:cNvSpPr txBox="1"/>
          <p:nvPr/>
        </p:nvSpPr>
        <p:spPr>
          <a:xfrm>
            <a:off x="421325" y="1295400"/>
            <a:ext cx="8382000" cy="4927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Florida’s academic content standards establish high expectations for all students.</a:t>
            </a:r>
            <a:endParaRPr sz="2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endParaRPr sz="1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The standards established by the Florida Department of Education identify what your child needs to know and be able to do in all content areas at each grade level.</a:t>
            </a:r>
            <a:endParaRPr sz="2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endParaRPr sz="1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Grades K-5 are currently implementing the B.E.S.T. Standards.  </a:t>
            </a:r>
            <a:endParaRPr sz="2200" i="0" u="none" strike="noStrike" cap="none">
              <a:solidFill>
                <a:schemeClr val="dk1"/>
              </a:solidFill>
              <a:latin typeface="Calibri"/>
              <a:ea typeface="Calibri"/>
              <a:cs typeface="Calibri"/>
              <a:sym typeface="Calibri"/>
            </a:endParaRPr>
          </a:p>
          <a:p>
            <a:pPr marL="0" marR="0" lvl="0" indent="0" algn="l" rtl="0">
              <a:spcBef>
                <a:spcPts val="140"/>
              </a:spcBef>
              <a:spcAft>
                <a:spcPts val="0"/>
              </a:spcAft>
              <a:buClr>
                <a:schemeClr val="dk2"/>
              </a:buClr>
              <a:buSzPts val="700"/>
              <a:buFont typeface="Trebuchet MS"/>
              <a:buNone/>
            </a:pPr>
            <a:endParaRPr sz="1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Information located at: </a:t>
            </a:r>
            <a:r>
              <a:rPr lang="en-US" sz="2200" i="0" u="sng" strike="noStrike" cap="none">
                <a:solidFill>
                  <a:schemeClr val="hlink"/>
                </a:solidFill>
                <a:highlight>
                  <a:srgbClr val="FFFF00"/>
                </a:highlight>
                <a:latin typeface="Calibri"/>
                <a:ea typeface="Calibri"/>
                <a:cs typeface="Calibri"/>
                <a:sym typeface="Calibri"/>
                <a:hlinkClick r:id="rId3"/>
              </a:rPr>
              <a:t>www.fldoe.org/bii/curriculum/sss/ </a:t>
            </a:r>
            <a:endParaRPr sz="2200" i="0" u="none" strike="noStrike" cap="none">
              <a:solidFill>
                <a:srgbClr val="0000FF"/>
              </a:solidFill>
              <a:highlight>
                <a:srgbClr val="FFFF00"/>
              </a:highlight>
              <a:latin typeface="Calibri"/>
              <a:ea typeface="Calibri"/>
              <a:cs typeface="Calibri"/>
              <a:sym typeface="Calibri"/>
            </a:endParaRPr>
          </a:p>
        </p:txBody>
      </p:sp>
      <p:pic>
        <p:nvPicPr>
          <p:cNvPr id="168" name="Google Shape;168;p22"/>
          <p:cNvPicPr preferRelativeResize="0"/>
          <p:nvPr/>
        </p:nvPicPr>
        <p:blipFill rotWithShape="1">
          <a:blip r:embed="rId4">
            <a:alphaModFix/>
          </a:blip>
          <a:srcRect/>
          <a:stretch/>
        </p:blipFill>
        <p:spPr>
          <a:xfrm>
            <a:off x="1727200" y="4889109"/>
            <a:ext cx="5689597" cy="1428007"/>
          </a:xfrm>
          <a:prstGeom prst="rect">
            <a:avLst/>
          </a:prstGeom>
          <a:noFill/>
          <a:ln>
            <a:noFill/>
          </a:ln>
        </p:spPr>
      </p:pic>
    </p:spTree>
  </p:cSld>
  <p:clrMapOvr>
    <a:masterClrMapping/>
  </p:clrMapOvr>
</p:sld>
</file>

<file path=ppt/theme/theme1.xml><?xml version="1.0" encoding="utf-8"?>
<a:theme xmlns:a="http://schemas.openxmlformats.org/drawingml/2006/main"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3035</Words>
  <Application>Microsoft Office PowerPoint</Application>
  <PresentationFormat>On-screen Show (4:3)</PresentationFormat>
  <Paragraphs>323</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Noto Sans Symbols</vt:lpstr>
      <vt:lpstr>Comic Sans MS</vt:lpstr>
      <vt:lpstr>Arial</vt:lpstr>
      <vt:lpstr>Trebuchet MS</vt:lpstr>
      <vt:lpstr>Century Gothic</vt:lpstr>
      <vt:lpstr>Calibri</vt:lpstr>
      <vt:lpstr>Gill Sans</vt:lpstr>
      <vt:lpstr>Gallery</vt:lpstr>
      <vt:lpstr>PowerPoint Presentation</vt:lpstr>
      <vt:lpstr>   AGENDA</vt:lpstr>
      <vt:lpstr>WHAT IS TITLE I?</vt:lpstr>
      <vt:lpstr>ACPS TITLE I MISSION STATEMENT</vt:lpstr>
      <vt:lpstr>HOW TITLE I WORKS?</vt:lpstr>
      <vt:lpstr>TITLE I FUNDS PROVIDE SUPPLEMENTAL SUPPORT</vt:lpstr>
      <vt:lpstr>WHO DECIDES HOW FUNDS ARE USED?</vt:lpstr>
      <vt:lpstr>WHERE CAN I FIND A COPY OF THE   TITLE I BUDGETS?</vt:lpstr>
      <vt:lpstr> EDUCATIONAL STANDARDS</vt:lpstr>
      <vt:lpstr>SCHOOL’S CURRICULUM</vt:lpstr>
      <vt:lpstr> MEASURING STUDENT SUCCESS THROUGH       DISTRICT PROGRESS MONITORING</vt:lpstr>
      <vt:lpstr>FLORIDA’S ASSESSMENT OF STUDENT THINKING (FAST)</vt:lpstr>
      <vt:lpstr>WORKING TOGETHER! </vt:lpstr>
      <vt:lpstr>PARENTS’ RIGHT TO KNOW</vt:lpstr>
      <vt:lpstr>PARENT &amp; FAMILY ENGAGEMENT PLAN  GUIDELINES</vt:lpstr>
      <vt:lpstr>PARENT &amp; FAMILY RESOURCE AREA</vt:lpstr>
      <vt:lpstr>YOUR INVOLVEMENT IS KEY TO  YOUR CHILD’S SUCCESS!</vt:lpstr>
      <vt:lpstr> ADDITIONAL INFORMATION</vt:lpstr>
      <vt:lpstr>QUESTIONS?  </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Ashley Barnes</dc:creator>
  <cp:lastModifiedBy>Ashley Barnes</cp:lastModifiedBy>
  <cp:revision>2</cp:revision>
  <cp:lastPrinted>2024-09-23T17:42:55Z</cp:lastPrinted>
  <dcterms:modified xsi:type="dcterms:W3CDTF">2024-09-24T12:30:43Z</dcterms:modified>
</cp:coreProperties>
</file>