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65" name="Google Shape;165;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2" name="Google Shape;172;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79" name="Google Shape;179;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85" name="Google Shape;185;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192" name="Google Shape;192;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199" name="Google Shape;199;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06" name="Google Shape;206;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26" name="Google Shape;226;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24" name="Google Shape;124;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1" name="Google Shape;131;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38" name="Google Shape;138;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44" name="Google Shape;144;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0" name="Google Shape;150;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57" name="Google Shape;157;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The One Room School House </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omic Sans MS"/>
                <a:cs typeface="Comic Sans MS"/>
                <a:sym typeface="Comic Sans MS"/>
              </a:rPr>
              <a:t>September 20</a:t>
            </a:r>
            <a:r>
              <a:rPr lang="en-US" sz="3200" baseline="30000" dirty="0">
                <a:solidFill>
                  <a:srgbClr val="FF0000"/>
                </a:solidFill>
                <a:latin typeface="Comic Sans MS"/>
                <a:ea typeface="Comic Sans MS"/>
                <a:cs typeface="Comic Sans MS"/>
                <a:sym typeface="Comic Sans MS"/>
              </a:rPr>
              <a:t>th</a:t>
            </a:r>
            <a:r>
              <a:rPr lang="en-US" sz="3200" dirty="0">
                <a:solidFill>
                  <a:srgbClr val="FF0000"/>
                </a:solidFill>
                <a:latin typeface="Comic Sans MS"/>
                <a:ea typeface="Comic Sans MS"/>
                <a:cs typeface="Comic Sans MS"/>
                <a:sym typeface="Comic Sans MS"/>
              </a:rPr>
              <a:t>, 2023</a:t>
            </a: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Mrs. Sarah Mosley </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455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a:solidFill>
                  <a:schemeClr val="dk1"/>
                </a:solidFill>
                <a:latin typeface="Century Gothic"/>
                <a:ea typeface="Century Gothic"/>
                <a:cs typeface="Century Gothic"/>
                <a:sym typeface="Century Gothic"/>
              </a:rPr>
              <a:t>The 2023-2024 formal assessments planned are as follows:</a:t>
            </a:r>
            <a:endParaRPr sz="20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ELA</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a:t>
            </a:r>
            <a:r>
              <a:rPr lang="en-US" sz="1800" b="1">
                <a:solidFill>
                  <a:schemeClr val="dk1"/>
                </a:solidFill>
              </a:rPr>
              <a:t>AST</a:t>
            </a:r>
            <a:r>
              <a:rPr lang="en-US" sz="1800" b="1" i="0" u="none" strike="noStrike" cap="none">
                <a:solidFill>
                  <a:schemeClr val="dk1"/>
                </a:solidFill>
                <a:latin typeface="Gill Sans"/>
                <a:ea typeface="Gill Sans"/>
                <a:cs typeface="Gill Sans"/>
                <a:sym typeface="Gill Sans"/>
              </a:rPr>
              <a:t> </a:t>
            </a:r>
            <a:r>
              <a:rPr lang="en-US" sz="1800" b="0" i="0" u="none" strike="noStrike" cap="none">
                <a:solidFill>
                  <a:schemeClr val="dk1"/>
                </a:solidFill>
                <a:latin typeface="Gill Sans"/>
                <a:ea typeface="Gill Sans"/>
                <a:cs typeface="Gill Sans"/>
                <a:sym typeface="Gill Sans"/>
              </a:rPr>
              <a:t>(</a:t>
            </a:r>
            <a:r>
              <a:rPr lang="en-US" sz="1800" b="0" i="0" u="sng" strike="noStrike" cap="none">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a:solidFill>
                  <a:srgbClr val="0000FF"/>
                </a:solidFill>
                <a:latin typeface="Gill Sans"/>
                <a:ea typeface="Gill Sans"/>
                <a:cs typeface="Gill Sans"/>
                <a:sym typeface="Gill Sans"/>
              </a:rPr>
              <a:t>,</a:t>
            </a:r>
            <a:r>
              <a:rPr lang="en-US" sz="1800" b="0" i="0" u="none" strike="noStrike" cap="none">
                <a:solidFill>
                  <a:schemeClr val="dk1"/>
                </a:solidFill>
                <a:latin typeface="Gill Sans"/>
                <a:ea typeface="Gill Sans"/>
                <a:cs typeface="Gill Sans"/>
                <a:sym typeface="Gill Sans"/>
              </a:rPr>
              <a:t> three times per year – 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DIBELS</a:t>
            </a:r>
            <a:r>
              <a:rPr lang="en-US" sz="1800" b="0" i="0" u="none" strike="noStrike" cap="none">
                <a:solidFill>
                  <a:schemeClr val="dk1"/>
                </a:solidFill>
                <a:latin typeface="Arial"/>
                <a:ea typeface="Arial"/>
                <a:cs typeface="Arial"/>
                <a:sym typeface="Arial"/>
              </a:rPr>
              <a:t> (ALL students in grades K-5, three times per year--beginning, middle, end)</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2-5,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(Benchmark Advance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K-5 Mat</a:t>
            </a:r>
            <a:r>
              <a:rPr lang="en-US" sz="1800" b="1">
                <a:solidFill>
                  <a:schemeClr val="dk1"/>
                </a:solidFill>
              </a:rPr>
              <a:t>h</a:t>
            </a:r>
            <a:endParaRPr sz="1800" b="1">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K-5,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(Go Math Assessments)</a:t>
            </a:r>
            <a:endParaRPr sz="1800" b="0" i="0" u="none" strike="noStrike" cap="none">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a:solidFill>
                  <a:schemeClr val="dk1"/>
                </a:solidFill>
                <a:latin typeface="Arial"/>
                <a:ea typeface="Arial"/>
                <a:cs typeface="Arial"/>
                <a:sym typeface="Arial"/>
              </a:rPr>
              <a:t>3-5 Science </a:t>
            </a:r>
            <a:endParaRPr sz="1800" b="0" i="0" u="none" strike="noStrike" cap="none">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AIMS</a:t>
            </a:r>
            <a:r>
              <a:rPr lang="en-US" sz="1800" b="0" i="0" u="none" strike="noStrike" cap="none">
                <a:solidFill>
                  <a:schemeClr val="dk1"/>
                </a:solidFill>
                <a:latin typeface="Arial"/>
                <a:ea typeface="Arial"/>
                <a:cs typeface="Arial"/>
                <a:sym typeface="Arial"/>
              </a:rPr>
              <a:t> (Grades 3-5, three times per year--Q1, Q2, Q3)</a:t>
            </a:r>
            <a:endParaRPr sz="1800" b="0" i="0" u="none" strike="noStrike" cap="none">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a:solidFill>
                  <a:schemeClr val="dk1"/>
                </a:solidFill>
                <a:latin typeface="Arial"/>
                <a:ea typeface="Arial"/>
                <a:cs typeface="Arial"/>
                <a:sym typeface="Arial"/>
              </a:rPr>
              <a:t>Formative Assessment Options:  </a:t>
            </a:r>
            <a:r>
              <a:rPr lang="en-US" sz="1800" b="0" i="0" u="none" strike="noStrike" cap="none">
                <a:solidFill>
                  <a:schemeClr val="dk1"/>
                </a:solidFill>
                <a:latin typeface="Arial"/>
                <a:ea typeface="Arial"/>
                <a:cs typeface="Arial"/>
                <a:sym typeface="Arial"/>
              </a:rPr>
              <a:t>(HMH Science Assessments)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dirty="0">
                <a:solidFill>
                  <a:schemeClr val="tx1"/>
                </a:solidFill>
                <a:latin typeface="Calibri"/>
                <a:ea typeface="Calibri"/>
                <a:cs typeface="Calibri"/>
                <a:sym typeface="Calibri"/>
              </a:rPr>
              <a:t>Ms. Barnes’ Classroom in the Lower Campus. </a:t>
            </a:r>
            <a:endParaRPr sz="2900" i="0" u="none" strike="noStrike" cap="none" dirty="0">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i="0" u="none" strike="noStrike" cap="none" dirty="0">
                <a:solidFill>
                  <a:schemeClr val="tx1"/>
                </a:solidFill>
                <a:latin typeface="Calibri"/>
                <a:ea typeface="Calibri"/>
                <a:cs typeface="Calibri"/>
                <a:sym typeface="Calibri"/>
              </a:rPr>
              <a:t>ELA </a:t>
            </a:r>
            <a:r>
              <a:rPr lang="en-US" sz="2900" dirty="0">
                <a:solidFill>
                  <a:schemeClr val="tx1"/>
                </a:solidFill>
                <a:latin typeface="Calibri"/>
                <a:ea typeface="Calibri"/>
                <a:cs typeface="Calibri"/>
                <a:sym typeface="Calibri"/>
              </a:rPr>
              <a:t>and Math Games, Books, ELA and Math Flash Cards</a:t>
            </a:r>
            <a:endParaRPr sz="1900" i="0" u="none" strike="noStrike" cap="none"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20000"/>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school wide program. </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Technology</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Professional Development</a:t>
            </a:r>
            <a:endParaRPr sz="1800" b="0" i="0" u="none" strike="noStrike" cap="none">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a:t>
            </a:r>
            <a:r>
              <a:rPr lang="en-US" sz="2700" dirty="0">
                <a:solidFill>
                  <a:schemeClr val="tx1"/>
                </a:solidFill>
                <a:latin typeface="Calibri"/>
                <a:ea typeface="Calibri"/>
                <a:cs typeface="Calibri"/>
                <a:sym typeface="Calibri"/>
              </a:rPr>
              <a:t>Ms. Barnes’ Classroom in the Lower Campus. </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2987</Words>
  <Application>Microsoft Office PowerPoint</Application>
  <PresentationFormat>On-screen Show (4:3)</PresentationFormat>
  <Paragraphs>303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Comic Sans MS</vt:lpstr>
      <vt:lpstr>Gill Sans</vt:lpstr>
      <vt:lpstr>Noto Sans Symbols</vt:lpstr>
      <vt:lpstr>Trebuchet MS</vt:lpstr>
      <vt:lpstr>Arial</vt:lpstr>
      <vt:lpstr>Century Gothic</vt:lpstr>
      <vt:lpstr>Calibri</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Mosley</dc:creator>
  <cp:lastModifiedBy>Ashley Barnes</cp:lastModifiedBy>
  <cp:revision>1</cp:revision>
  <dcterms:modified xsi:type="dcterms:W3CDTF">2023-09-20T17:47:43Z</dcterms:modified>
</cp:coreProperties>
</file>