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950075" cy="9236075"/>
  <p:embeddedFontLst>
    <p:embeddedFont>
      <p:font typeface="Calibri" panose="020F0502020204030204" pitchFamily="34" charset="0"/>
      <p:regular r:id="rId22"/>
      <p:bold r:id="rId23"/>
      <p:italic r:id="rId24"/>
      <p:boldItalic r:id="rId25"/>
    </p:embeddedFont>
    <p:embeddedFont>
      <p:font typeface="Comic Sans MS" panose="030F0702030302020204" pitchFamily="66"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qwb+pmWZP+KOx7l8QJ5a0H8AE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50" name="Google Shape;150;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i="1"/>
          </a:p>
        </p:txBody>
      </p:sp>
      <p:sp>
        <p:nvSpPr>
          <p:cNvPr id="212" name="Google Shape;212;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i="1"/>
          </a:p>
        </p:txBody>
      </p:sp>
      <p:sp>
        <p:nvSpPr>
          <p:cNvPr id="219" name="Google Shape;219;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26" name="Google Shape;226;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i="1"/>
          </a:p>
        </p:txBody>
      </p:sp>
      <p:sp>
        <p:nvSpPr>
          <p:cNvPr id="232" name="Google Shape;232;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i="1"/>
          </a:p>
        </p:txBody>
      </p:sp>
      <p:sp>
        <p:nvSpPr>
          <p:cNvPr id="239" name="Google Shape;239;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46" name="Google Shape;246;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53" name="Google Shape;253;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0" name="Google Shape;260;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360"/>
              </a:spcBef>
              <a:spcAft>
                <a:spcPts val="0"/>
              </a:spcAft>
              <a:buSzPts val="1400"/>
              <a:buNone/>
            </a:pPr>
            <a:endParaRPr/>
          </a:p>
        </p:txBody>
      </p:sp>
      <p:sp>
        <p:nvSpPr>
          <p:cNvPr id="261" name="Google Shape;261;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67" name="Google Shape;267;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73" name="Google Shape;273;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57" name="Google Shape;157;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64" name="Google Shape;164;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71" name="Google Shape;171;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178" name="Google Shape;178;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p:txBody>
      </p:sp>
      <p:sp>
        <p:nvSpPr>
          <p:cNvPr id="185" name="Google Shape;185;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91" name="Google Shape;191;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97" name="Google Shape;197;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i="1"/>
          </a:p>
        </p:txBody>
      </p:sp>
      <p:sp>
        <p:nvSpPr>
          <p:cNvPr id="204" name="Google Shape;204;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3"/>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24" name="Google Shape;24;p3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81" name="Google Shape;81;p42"/>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2" name="Google Shape;82;p4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43"/>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3"/>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8" name="Google Shape;88;p4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44"/>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4"/>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4" name="Google Shape;94;p44"/>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5" name="Google Shape;95;p4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44"/>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 name="Google Shape;99;p44"/>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45"/>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5"/>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3" name="Google Shape;103;p4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4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6"/>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9" name="Google Shape;109;p46"/>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0" name="Google Shape;110;p46"/>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1" name="Google Shape;111;p46"/>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2" name="Google Shape;112;p46"/>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3" name="Google Shape;113;p46"/>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14" name="Google Shape;114;p4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450"/>
              </a:srgbClr>
            </a:outerShdw>
          </a:effectLst>
        </p:spPr>
      </p:cxnSp>
      <p:cxnSp>
        <p:nvCxnSpPr>
          <p:cNvPr id="115" name="Google Shape;115;p4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450"/>
              </a:srgbClr>
            </a:outerShdw>
          </a:effectLst>
        </p:spPr>
      </p:cxnSp>
      <p:sp>
        <p:nvSpPr>
          <p:cNvPr id="116" name="Google Shape;116;p4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4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7"/>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2" name="Google Shape;122;p47"/>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3" name="Google Shape;123;p47"/>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4" name="Google Shape;124;p47"/>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5" name="Google Shape;125;p47"/>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6" name="Google Shape;126;p47"/>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7" name="Google Shape;127;p47"/>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8" name="Google Shape;128;p47"/>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9" name="Google Shape;129;p47"/>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30" name="Google Shape;130;p47"/>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450"/>
              </a:srgbClr>
            </a:outerShdw>
          </a:effectLst>
        </p:spPr>
      </p:cxnSp>
      <p:cxnSp>
        <p:nvCxnSpPr>
          <p:cNvPr id="131" name="Google Shape;131;p47"/>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450"/>
              </a:srgbClr>
            </a:outerShdw>
          </a:effectLst>
        </p:spPr>
      </p:cxnSp>
      <p:sp>
        <p:nvSpPr>
          <p:cNvPr id="132" name="Google Shape;132;p4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4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8"/>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8" name="Google Shape;138;p4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9"/>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4" name="Google Shape;144;p4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0" name="Google Shape;30;p3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6" name="Google Shape;36;p35"/>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37" name="Google Shape;37;p35"/>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8" name="Google Shape;38;p35"/>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39" name="Google Shape;39;p3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45" name="Google Shape;45;p3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7"/>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1" name="Google Shape;51;p37"/>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2" name="Google Shape;52;p3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67" name="Google Shape;67;p40"/>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8" name="Google Shape;68;p4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74" name="Google Shape;74;p41"/>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5" name="Google Shape;75;p4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6D1D8"/>
        </a:solidFill>
        <a:effectLst/>
      </p:bgPr>
    </p:bg>
    <p:spTree>
      <p:nvGrpSpPr>
        <p:cNvPr id="1" name="Shape 9"/>
        <p:cNvGrpSpPr/>
        <p:nvPr/>
      </p:nvGrpSpPr>
      <p:grpSpPr>
        <a:xfrm>
          <a:off x="0" y="0"/>
          <a:ext cx="0" cy="0"/>
          <a:chOff x="0" y="0"/>
          <a:chExt cx="0" cy="0"/>
        </a:xfrm>
      </p:grpSpPr>
      <p:sp>
        <p:nvSpPr>
          <p:cNvPr id="10" name="Google Shape;10;p32"/>
          <p:cNvSpPr/>
          <p:nvPr/>
        </p:nvSpPr>
        <p:spPr>
          <a:xfrm>
            <a:off x="629943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2"/>
          <p:cNvSpPr/>
          <p:nvPr/>
        </p:nvSpPr>
        <p:spPr>
          <a:xfrm>
            <a:off x="5689832" y="-457200"/>
            <a:ext cx="1600200" cy="1600200"/>
          </a:xfrm>
          <a:prstGeom prst="ellipse">
            <a:avLst/>
          </a:prstGeom>
          <a:gradFill>
            <a:gsLst>
              <a:gs pos="0">
                <a:srgbClr val="4CB9C3">
                  <a:alpha val="13333"/>
                </a:srgbClr>
              </a:gs>
              <a:gs pos="36000">
                <a:srgbClr val="4CB9C3">
                  <a:alpha val="6274"/>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2"/>
          <p:cNvSpPr/>
          <p:nvPr/>
        </p:nvSpPr>
        <p:spPr>
          <a:xfrm>
            <a:off x="6299432" y="6096000"/>
            <a:ext cx="990600" cy="990600"/>
          </a:xfrm>
          <a:prstGeom prst="ellipse">
            <a:avLst/>
          </a:prstGeom>
          <a:gradFill>
            <a:gsLst>
              <a:gs pos="0">
                <a:srgbClr val="4CB9C3">
                  <a:alpha val="8235"/>
                </a:srgbClr>
              </a:gs>
              <a:gs pos="36000">
                <a:srgbClr val="4CB9C3">
                  <a:alpha val="4313"/>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2"/>
          <p:cNvSpPr/>
          <p:nvPr/>
        </p:nvSpPr>
        <p:spPr>
          <a:xfrm>
            <a:off x="-153988" y="2667000"/>
            <a:ext cx="4191000" cy="4191000"/>
          </a:xfrm>
          <a:prstGeom prst="ellipse">
            <a:avLst/>
          </a:prstGeom>
          <a:gradFill>
            <a:gsLst>
              <a:gs pos="0">
                <a:srgbClr val="4CB9C3">
                  <a:alpha val="10588"/>
                </a:srgbClr>
              </a:gs>
              <a:gs pos="36000">
                <a:srgbClr val="4CB9C3">
                  <a:alpha val="9411"/>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2"/>
          <p:cNvSpPr/>
          <p:nvPr/>
        </p:nvSpPr>
        <p:spPr>
          <a:xfrm>
            <a:off x="-839788" y="2895600"/>
            <a:ext cx="2362200" cy="2362200"/>
          </a:xfrm>
          <a:prstGeom prst="ellipse">
            <a:avLst/>
          </a:prstGeom>
          <a:gradFill>
            <a:gsLst>
              <a:gs pos="0">
                <a:srgbClr val="4CB9C3">
                  <a:alpha val="7450"/>
                </a:srgbClr>
              </a:gs>
              <a:gs pos="36000">
                <a:srgbClr val="4CB9C3">
                  <a:alpha val="7450"/>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2"/>
          <p:cNvSpPr/>
          <p:nvPr/>
        </p:nvSpPr>
        <p:spPr>
          <a:xfrm>
            <a:off x="7745644" y="0"/>
            <a:ext cx="685800" cy="1099458"/>
          </a:xfrm>
          <a:prstGeom prst="rect">
            <a:avLst/>
          </a:prstGeom>
          <a:solidFill>
            <a:schemeClr val="accent1"/>
          </a:solidFill>
          <a:ln>
            <a:noFill/>
          </a:ln>
          <a:effectLst>
            <a:outerShdw blurRad="50800" dist="31750" dir="5400000" sy="98000" rotWithShape="0">
              <a:srgbClr val="000000">
                <a:alpha val="4627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2"/>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7" name="Google Shape;17;p32"/>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3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3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3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p:nvPr/>
        </p:nvSpPr>
        <p:spPr>
          <a:xfrm>
            <a:off x="0" y="3847739"/>
            <a:ext cx="8991600" cy="96214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omic Sans MS"/>
              <a:buNone/>
            </a:pPr>
            <a:r>
              <a:rPr lang="en-US" sz="4400" b="0" i="0" u="none" strike="noStrike" cap="none">
                <a:solidFill>
                  <a:schemeClr val="lt1"/>
                </a:solidFill>
                <a:latin typeface="Comic Sans MS"/>
                <a:ea typeface="Comic Sans MS"/>
                <a:cs typeface="Comic Sans MS"/>
                <a:sym typeface="Comic Sans MS"/>
              </a:rPr>
              <a:t>Annual Parent Meeting</a:t>
            </a:r>
            <a:endParaRPr sz="4400" b="0" i="0" u="none" strike="noStrike" cap="none">
              <a:solidFill>
                <a:schemeClr val="lt1"/>
              </a:solidFill>
              <a:latin typeface="Comic Sans MS"/>
              <a:ea typeface="Comic Sans MS"/>
              <a:cs typeface="Comic Sans MS"/>
              <a:sym typeface="Comic Sans MS"/>
            </a:endParaRPr>
          </a:p>
        </p:txBody>
      </p:sp>
      <p:sp>
        <p:nvSpPr>
          <p:cNvPr id="153" name="Google Shape;153;p1"/>
          <p:cNvSpPr txBox="1"/>
          <p:nvPr/>
        </p:nvSpPr>
        <p:spPr>
          <a:xfrm>
            <a:off x="-76200" y="4900551"/>
            <a:ext cx="9220200" cy="184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3200">
                <a:solidFill>
                  <a:srgbClr val="FF0000"/>
                </a:solidFill>
                <a:latin typeface="Comic Sans MS"/>
                <a:ea typeface="Comic Sans MS"/>
                <a:cs typeface="Comic Sans MS"/>
                <a:sym typeface="Comic Sans MS"/>
              </a:rPr>
              <a:t>One Room School House</a:t>
            </a:r>
            <a:endParaRPr sz="1800" b="0" i="0" u="none" strike="noStrike" cap="none">
              <a:solidFill>
                <a:srgbClr val="FF0000"/>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a:solidFill>
                  <a:srgbClr val="FF0000"/>
                </a:solidFill>
                <a:latin typeface="Comic Sans MS"/>
                <a:ea typeface="Comic Sans MS"/>
                <a:cs typeface="Comic Sans MS"/>
                <a:sym typeface="Comic Sans MS"/>
              </a:rPr>
              <a:t>9/5/2021</a:t>
            </a:r>
            <a:endParaRPr sz="1800" b="0" i="0" u="none" strike="noStrike" cap="none">
              <a:solidFill>
                <a:srgbClr val="FF0000"/>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a:solidFill>
                  <a:srgbClr val="FF0000"/>
                </a:solidFill>
                <a:latin typeface="Comic Sans MS"/>
                <a:ea typeface="Comic Sans MS"/>
                <a:cs typeface="Comic Sans MS"/>
                <a:sym typeface="Comic Sans MS"/>
              </a:rPr>
              <a:t>Sarah Sonberg</a:t>
            </a:r>
            <a:endParaRPr sz="1800" b="0" i="0" u="none" strike="noStrike" cap="none">
              <a:solidFill>
                <a:srgbClr val="FF0000"/>
              </a:solidFill>
              <a:latin typeface="Century Gothic"/>
              <a:ea typeface="Century Gothic"/>
              <a:cs typeface="Century Gothic"/>
              <a:sym typeface="Century Gothic"/>
            </a:endParaRPr>
          </a:p>
        </p:txBody>
      </p:sp>
      <p:pic>
        <p:nvPicPr>
          <p:cNvPr id="154" name="Google Shape;154;p1"/>
          <p:cNvPicPr preferRelativeResize="0"/>
          <p:nvPr/>
        </p:nvPicPr>
        <p:blipFill rotWithShape="1">
          <a:blip r:embed="rId3">
            <a:alphaModFix/>
          </a:blip>
          <a:srcRect/>
          <a:stretch/>
        </p:blipFill>
        <p:spPr>
          <a:xfrm>
            <a:off x="1161308" y="0"/>
            <a:ext cx="6745184" cy="3757068"/>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254000" y="170727"/>
            <a:ext cx="8262900" cy="1081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US" sz="3100" b="1">
                <a:solidFill>
                  <a:schemeClr val="dk1"/>
                </a:solidFill>
                <a:latin typeface="Calibri"/>
                <a:ea typeface="Calibri"/>
                <a:cs typeface="Calibri"/>
                <a:sym typeface="Calibri"/>
              </a:rPr>
              <a:t>Measuring student success through District </a:t>
            </a:r>
            <a:br>
              <a:rPr lang="en-US" sz="3100" b="1">
                <a:solidFill>
                  <a:schemeClr val="dk1"/>
                </a:solidFill>
                <a:latin typeface="Calibri"/>
                <a:ea typeface="Calibri"/>
                <a:cs typeface="Calibri"/>
                <a:sym typeface="Calibri"/>
              </a:rPr>
            </a:br>
            <a:r>
              <a:rPr lang="en-US" sz="3100" b="1">
                <a:solidFill>
                  <a:schemeClr val="dk1"/>
                </a:solidFill>
                <a:latin typeface="Calibri"/>
                <a:ea typeface="Calibri"/>
                <a:cs typeface="Calibri"/>
                <a:sym typeface="Calibri"/>
              </a:rPr>
              <a:t>Progress Monitoring</a:t>
            </a:r>
            <a:endParaRPr sz="3100" b="1">
              <a:solidFill>
                <a:schemeClr val="dk1"/>
              </a:solidFill>
              <a:latin typeface="Calibri"/>
              <a:ea typeface="Calibri"/>
              <a:cs typeface="Calibri"/>
              <a:sym typeface="Calibri"/>
            </a:endParaRPr>
          </a:p>
        </p:txBody>
      </p:sp>
      <p:sp>
        <p:nvSpPr>
          <p:cNvPr id="215" name="Google Shape;215;p10"/>
          <p:cNvSpPr txBox="1">
            <a:spLocks noGrp="1"/>
          </p:cNvSpPr>
          <p:nvPr>
            <p:ph type="body" idx="1"/>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00000"/>
              </a:lnSpc>
              <a:spcBef>
                <a:spcPts val="1000"/>
              </a:spcBef>
              <a:spcAft>
                <a:spcPts val="0"/>
              </a:spcAft>
              <a:buSzPts val="1920"/>
              <a:buNone/>
            </a:pPr>
            <a:endParaRPr>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b="0">
              <a:solidFill>
                <a:schemeClr val="dk1"/>
              </a:solidFill>
            </a:endParaRPr>
          </a:p>
          <a:p>
            <a:pPr marL="0" lvl="0" indent="0" algn="l" rtl="0">
              <a:lnSpc>
                <a:spcPct val="100000"/>
              </a:lnSpc>
              <a:spcBef>
                <a:spcPts val="1000"/>
              </a:spcBef>
              <a:spcAft>
                <a:spcPts val="0"/>
              </a:spcAft>
              <a:buSzPts val="1440"/>
              <a:buNone/>
            </a:pPr>
            <a:endParaRPr sz="1800"/>
          </a:p>
          <a:p>
            <a:pPr marL="0" lvl="0" indent="0" algn="l" rtl="0">
              <a:lnSpc>
                <a:spcPct val="100000"/>
              </a:lnSpc>
              <a:spcBef>
                <a:spcPts val="1000"/>
              </a:spcBef>
              <a:spcAft>
                <a:spcPts val="0"/>
              </a:spcAft>
              <a:buSzPts val="1920"/>
              <a:buNone/>
            </a:pPr>
            <a:endParaRPr/>
          </a:p>
        </p:txBody>
      </p:sp>
      <p:sp>
        <p:nvSpPr>
          <p:cNvPr id="216" name="Google Shape;216;p10"/>
          <p:cNvSpPr txBox="1"/>
          <p:nvPr/>
        </p:nvSpPr>
        <p:spPr>
          <a:xfrm>
            <a:off x="254000" y="1397675"/>
            <a:ext cx="8670000" cy="42789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lt1"/>
                </a:solidFill>
                <a:latin typeface="Century Gothic"/>
                <a:ea typeface="Century Gothic"/>
                <a:cs typeface="Century Gothic"/>
                <a:sym typeface="Century Gothic"/>
              </a:rPr>
              <a:t>One Room School House </a:t>
            </a:r>
            <a:r>
              <a:rPr lang="en-US" sz="1600" b="0" i="0" u="none" strike="noStrike" cap="none">
                <a:solidFill>
                  <a:schemeClr val="lt1"/>
                </a:solidFill>
                <a:latin typeface="Century Gothic"/>
                <a:ea typeface="Century Gothic"/>
                <a:cs typeface="Century Gothic"/>
                <a:sym typeface="Century Gothic"/>
              </a:rPr>
              <a:t>monitors student progress through both formal and informal assessments in order to ascertain student academic progress with the standards, inform planning, and drive instruction for increased and targeted student outcomes.  The 2021-2022 formal assessments planned are as follows: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K-5 ELA</a:t>
            </a:r>
            <a:endParaRPr sz="16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FLKRS </a:t>
            </a:r>
            <a:r>
              <a:rPr lang="en-US" sz="1600" b="0" i="0" u="none" strike="noStrike" cap="none">
                <a:solidFill>
                  <a:schemeClr val="lt1"/>
                </a:solidFill>
                <a:latin typeface="Arial"/>
                <a:ea typeface="Arial"/>
                <a:cs typeface="Arial"/>
                <a:sym typeface="Arial"/>
              </a:rPr>
              <a:t>(K only - statutorily required during the first 30 days of school)</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DIBELS</a:t>
            </a:r>
            <a:r>
              <a:rPr lang="en-US" sz="1600">
                <a:solidFill>
                  <a:schemeClr val="lt1"/>
                </a:solidFill>
              </a:rPr>
              <a:t> (All students in grade K-1)</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ISIP </a:t>
            </a:r>
            <a:r>
              <a:rPr lang="en-US" sz="1600" b="0" i="0" u="none" strike="noStrike" cap="none">
                <a:solidFill>
                  <a:schemeClr val="lt1"/>
                </a:solidFill>
                <a:latin typeface="Arial"/>
                <a:ea typeface="Arial"/>
                <a:cs typeface="Arial"/>
                <a:sym typeface="Arial"/>
              </a:rPr>
              <a:t>(K-5, monthly or bi-monthly)</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Formative Assessment Options:  </a:t>
            </a:r>
            <a:r>
              <a:rPr lang="en-US" sz="1600" b="0" i="0" u="none" strike="noStrike" cap="none">
                <a:solidFill>
                  <a:schemeClr val="lt1"/>
                </a:solidFill>
                <a:latin typeface="Arial"/>
                <a:ea typeface="Arial"/>
                <a:cs typeface="Arial"/>
                <a:sym typeface="Arial"/>
              </a:rPr>
              <a:t>(Benchmark Advance Assessments)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K-5 Math</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ISIP </a:t>
            </a:r>
            <a:r>
              <a:rPr lang="en-US" sz="1600" b="0" i="0" u="none" strike="noStrike" cap="none">
                <a:solidFill>
                  <a:schemeClr val="lt1"/>
                </a:solidFill>
                <a:latin typeface="Arial"/>
                <a:ea typeface="Arial"/>
                <a:cs typeface="Arial"/>
                <a:sym typeface="Arial"/>
              </a:rPr>
              <a:t>(K-5, monthly or bi-monthly)</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Formative Assessment Options:  </a:t>
            </a:r>
            <a:r>
              <a:rPr lang="en-US" sz="1600" b="0" i="0" u="none" strike="noStrike" cap="none">
                <a:solidFill>
                  <a:schemeClr val="lt1"/>
                </a:solidFill>
                <a:latin typeface="Arial"/>
                <a:ea typeface="Arial"/>
                <a:cs typeface="Arial"/>
                <a:sym typeface="Arial"/>
              </a:rPr>
              <a:t>(Big Ideas Assessments)</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3-5 Science </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1600"/>
              <a:buFont typeface="Arial"/>
              <a:buChar char="•"/>
            </a:pPr>
            <a:r>
              <a:rPr lang="en-US" sz="1600" b="1" i="0" u="none" strike="noStrike" cap="none">
                <a:solidFill>
                  <a:schemeClr val="lt1"/>
                </a:solidFill>
                <a:latin typeface="Arial"/>
                <a:ea typeface="Arial"/>
                <a:cs typeface="Arial"/>
                <a:sym typeface="Arial"/>
              </a:rPr>
              <a:t>Formative Assessment Options:  </a:t>
            </a:r>
            <a:r>
              <a:rPr lang="en-US" sz="1600" b="0" i="0" u="none" strike="noStrike" cap="none">
                <a:solidFill>
                  <a:schemeClr val="lt1"/>
                </a:solidFill>
                <a:latin typeface="Arial"/>
                <a:ea typeface="Arial"/>
                <a:cs typeface="Arial"/>
                <a:sym typeface="Arial"/>
              </a:rPr>
              <a:t>(HMH Science Assessments)</a:t>
            </a:r>
            <a:endParaRPr sz="16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237225" y="557063"/>
            <a:ext cx="8715300" cy="60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 Standards Assessment</a:t>
            </a:r>
            <a:endParaRPr sz="3200">
              <a:solidFill>
                <a:schemeClr val="dk1"/>
              </a:solidFill>
              <a:latin typeface="Calibri"/>
              <a:ea typeface="Calibri"/>
              <a:cs typeface="Calibri"/>
              <a:sym typeface="Calibri"/>
            </a:endParaRPr>
          </a:p>
        </p:txBody>
      </p:sp>
      <p:sp>
        <p:nvSpPr>
          <p:cNvPr id="222" name="Google Shape;222;p11"/>
          <p:cNvSpPr txBox="1"/>
          <p:nvPr/>
        </p:nvSpPr>
        <p:spPr>
          <a:xfrm>
            <a:off x="237250" y="1844325"/>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F3F3F"/>
                </a:solidFill>
                <a:latin typeface="Trebuchet MS"/>
                <a:ea typeface="Trebuchet MS"/>
                <a:cs typeface="Trebuchet MS"/>
                <a:sym typeface="Trebuchet MS"/>
              </a:rPr>
              <a:t>    </a:t>
            </a:r>
            <a:r>
              <a:rPr lang="en-US" sz="2800" b="0" i="0" u="none" strike="noStrike" cap="none">
                <a:solidFill>
                  <a:schemeClr val="lt1"/>
                </a:solidFill>
                <a:latin typeface="Trebuchet MS"/>
                <a:ea typeface="Trebuchet MS"/>
                <a:cs typeface="Trebuchet MS"/>
                <a:sym typeface="Trebuchet MS"/>
              </a:rPr>
              <a:t>Students are tested on:</a:t>
            </a:r>
            <a:endParaRPr sz="2800" b="0" i="0" u="none" strike="noStrike" cap="none">
              <a:solidFill>
                <a:schemeClr val="lt1"/>
              </a:solidFill>
              <a:latin typeface="Trebuchet MS"/>
              <a:ea typeface="Trebuchet MS"/>
              <a:cs typeface="Trebuchet MS"/>
              <a:sym typeface="Trebuchet MS"/>
            </a:endParaRPr>
          </a:p>
          <a:p>
            <a:pPr marL="658368" marR="0" lvl="1" indent="-482600" algn="l" rtl="0">
              <a:lnSpc>
                <a:spcPct val="100000"/>
              </a:lnSpc>
              <a:spcBef>
                <a:spcPts val="400"/>
              </a:spcBef>
              <a:spcAft>
                <a:spcPts val="0"/>
              </a:spcAft>
              <a:buClr>
                <a:srgbClr val="3F3F3F"/>
              </a:buClr>
              <a:buSzPts val="3200"/>
              <a:buFont typeface="Noto Sans Symbols"/>
              <a:buChar char="❖"/>
            </a:pPr>
            <a:r>
              <a:rPr lang="en-US" sz="2400" b="0" i="0" u="none" strike="noStrike" cap="none">
                <a:solidFill>
                  <a:schemeClr val="lt1"/>
                </a:solidFill>
                <a:latin typeface="Trebuchet MS"/>
                <a:ea typeface="Trebuchet MS"/>
                <a:cs typeface="Trebuchet MS"/>
                <a:sym typeface="Trebuchet MS"/>
              </a:rPr>
              <a:t>FSA English Language Arts: grades 3-</a:t>
            </a:r>
            <a:r>
              <a:rPr lang="en-US" sz="2400">
                <a:solidFill>
                  <a:schemeClr val="lt1"/>
                </a:solidFill>
                <a:latin typeface="Trebuchet MS"/>
                <a:ea typeface="Trebuchet MS"/>
                <a:cs typeface="Trebuchet MS"/>
                <a:sym typeface="Trebuchet MS"/>
              </a:rPr>
              <a:t>5</a:t>
            </a:r>
            <a:endParaRPr sz="2400" b="0" i="0" u="none" strike="noStrike" cap="none">
              <a:solidFill>
                <a:schemeClr val="lt1"/>
              </a:solidFill>
              <a:latin typeface="Century Gothic"/>
              <a:ea typeface="Century Gothic"/>
              <a:cs typeface="Century Gothic"/>
              <a:sym typeface="Century Gothic"/>
            </a:endParaRPr>
          </a:p>
          <a:p>
            <a:pPr marL="201168" marR="0" lvl="4" indent="0" algn="l" rtl="0">
              <a:lnSpc>
                <a:spcPct val="100000"/>
              </a:lnSpc>
              <a:spcBef>
                <a:spcPts val="400"/>
              </a:spcBef>
              <a:spcAft>
                <a:spcPts val="0"/>
              </a:spcAft>
              <a:buClr>
                <a:srgbClr val="000000"/>
              </a:buClr>
              <a:buSzPts val="2400"/>
              <a:buFont typeface="Arial"/>
              <a:buNone/>
            </a:pPr>
            <a:r>
              <a:rPr lang="en-US" sz="2400" b="0" i="0" u="none" strike="noStrike" cap="none">
                <a:solidFill>
                  <a:schemeClr val="lt1"/>
                </a:solidFill>
                <a:latin typeface="Trebuchet MS"/>
                <a:ea typeface="Trebuchet MS"/>
                <a:cs typeface="Trebuchet MS"/>
                <a:sym typeface="Trebuchet MS"/>
              </a:rPr>
              <a:t>		*FSA Writing Component included in ELA: grades 4 - </a:t>
            </a:r>
            <a:r>
              <a:rPr lang="en-US" sz="2400">
                <a:solidFill>
                  <a:schemeClr val="lt1"/>
                </a:solidFill>
                <a:latin typeface="Trebuchet MS"/>
                <a:ea typeface="Trebuchet MS"/>
                <a:cs typeface="Trebuchet MS"/>
                <a:sym typeface="Trebuchet MS"/>
              </a:rPr>
              <a:t>5</a:t>
            </a:r>
            <a:endParaRPr sz="2400" b="0" i="0" u="none" strike="noStrike" cap="none">
              <a:solidFill>
                <a:schemeClr val="lt1"/>
              </a:solidFill>
              <a:latin typeface="Century Gothic"/>
              <a:ea typeface="Century Gothic"/>
              <a:cs typeface="Century Gothic"/>
              <a:sym typeface="Century Gothic"/>
            </a:endParaRPr>
          </a:p>
          <a:p>
            <a:pPr marL="658368" marR="0" lvl="1" indent="-482600" algn="l" rtl="0">
              <a:lnSpc>
                <a:spcPct val="100000"/>
              </a:lnSpc>
              <a:spcBef>
                <a:spcPts val="400"/>
              </a:spcBef>
              <a:spcAft>
                <a:spcPts val="0"/>
              </a:spcAft>
              <a:buClr>
                <a:srgbClr val="3F3F3F"/>
              </a:buClr>
              <a:buSzPts val="3200"/>
              <a:buFont typeface="Noto Sans Symbols"/>
              <a:buChar char="❖"/>
            </a:pPr>
            <a:r>
              <a:rPr lang="en-US" sz="2400" b="0" i="0" u="none" strike="noStrike" cap="none">
                <a:solidFill>
                  <a:schemeClr val="lt1"/>
                </a:solidFill>
                <a:latin typeface="Trebuchet MS"/>
                <a:ea typeface="Trebuchet MS"/>
                <a:cs typeface="Trebuchet MS"/>
                <a:sym typeface="Trebuchet MS"/>
              </a:rPr>
              <a:t>FSA Mathematics Grade 3-</a:t>
            </a:r>
            <a:r>
              <a:rPr lang="en-US" sz="2400">
                <a:solidFill>
                  <a:schemeClr val="lt1"/>
                </a:solidFill>
                <a:latin typeface="Trebuchet MS"/>
                <a:ea typeface="Trebuchet MS"/>
                <a:cs typeface="Trebuchet MS"/>
                <a:sym typeface="Trebuchet MS"/>
              </a:rPr>
              <a:t>5</a:t>
            </a:r>
            <a:endParaRPr sz="2400" b="0" i="0" u="none" strike="noStrike" cap="none">
              <a:solidFill>
                <a:schemeClr val="lt1"/>
              </a:solidFill>
              <a:latin typeface="Century Gothic"/>
              <a:ea typeface="Century Gothic"/>
              <a:cs typeface="Century Gothic"/>
              <a:sym typeface="Century Gothic"/>
            </a:endParaRPr>
          </a:p>
          <a:p>
            <a:pPr marL="658368" marR="0" lvl="1" indent="-482600" algn="l" rtl="0">
              <a:lnSpc>
                <a:spcPct val="100000"/>
              </a:lnSpc>
              <a:spcBef>
                <a:spcPts val="400"/>
              </a:spcBef>
              <a:spcAft>
                <a:spcPts val="0"/>
              </a:spcAft>
              <a:buClr>
                <a:srgbClr val="3F3F3F"/>
              </a:buClr>
              <a:buSzPts val="3200"/>
              <a:buFont typeface="Noto Sans Symbols"/>
              <a:buChar char="❖"/>
            </a:pPr>
            <a:r>
              <a:rPr lang="en-US" sz="2400" b="0" i="0" u="none" strike="noStrike" cap="none">
                <a:solidFill>
                  <a:schemeClr val="lt1"/>
                </a:solidFill>
                <a:latin typeface="Trebuchet MS"/>
                <a:ea typeface="Trebuchet MS"/>
                <a:cs typeface="Trebuchet MS"/>
                <a:sym typeface="Trebuchet MS"/>
              </a:rPr>
              <a:t>SSA Science: Grade 5</a:t>
            </a:r>
            <a:r>
              <a:rPr lang="en-US" sz="2400">
                <a:solidFill>
                  <a:schemeClr val="lt1"/>
                </a:solidFill>
                <a:latin typeface="Trebuchet MS"/>
                <a:ea typeface="Trebuchet MS"/>
                <a:cs typeface="Trebuchet MS"/>
                <a:sym typeface="Trebuchet MS"/>
              </a:rPr>
              <a:t>.</a:t>
            </a:r>
            <a:r>
              <a:rPr lang="en-US" sz="2400" b="0" i="0" u="none" strike="noStrike" cap="none">
                <a:solidFill>
                  <a:schemeClr val="lt1"/>
                </a:solidFill>
                <a:latin typeface="Trebuchet MS"/>
                <a:ea typeface="Trebuchet MS"/>
                <a:cs typeface="Trebuchet MS"/>
                <a:sym typeface="Trebuchet MS"/>
              </a:rPr>
              <a:t> </a:t>
            </a:r>
            <a:endParaRPr sz="2400" b="0" i="0" u="none" strike="noStrike" cap="none">
              <a:solidFill>
                <a:schemeClr val="lt1"/>
              </a:solidFill>
              <a:latin typeface="Century Gothic"/>
              <a:ea typeface="Century Gothic"/>
              <a:cs typeface="Century Gothic"/>
              <a:sym typeface="Century Gothic"/>
            </a:endParaRPr>
          </a:p>
          <a:p>
            <a:pPr marL="201168" marR="0" lvl="1" indent="0" algn="l" rtl="0">
              <a:lnSpc>
                <a:spcPct val="100000"/>
              </a:lnSpc>
              <a:spcBef>
                <a:spcPts val="560"/>
              </a:spcBef>
              <a:spcAft>
                <a:spcPts val="0"/>
              </a:spcAft>
              <a:buClr>
                <a:srgbClr val="3F3F3F"/>
              </a:buClr>
              <a:buSzPts val="2800"/>
              <a:buFont typeface="Calibri"/>
              <a:buNone/>
            </a:pPr>
            <a:r>
              <a:rPr lang="en-US" sz="2400" b="0" i="0" u="none" strike="noStrike" cap="none">
                <a:solidFill>
                  <a:schemeClr val="lt1"/>
                </a:solidFill>
                <a:latin typeface="Trebuchet MS"/>
                <a:ea typeface="Trebuchet MS"/>
                <a:cs typeface="Trebuchet MS"/>
                <a:sym typeface="Trebuchet MS"/>
              </a:rPr>
              <a:t> </a:t>
            </a:r>
            <a:r>
              <a:rPr lang="en-US" sz="2200" b="0" i="1" u="none" strike="noStrike" cap="none">
                <a:solidFill>
                  <a:srgbClr val="000000"/>
                </a:solidFill>
                <a:latin typeface="Arial"/>
                <a:ea typeface="Arial"/>
                <a:cs typeface="Arial"/>
                <a:sym typeface="Arial"/>
              </a:rPr>
              <a:t> </a:t>
            </a:r>
            <a:endParaRPr sz="2200" b="0" i="1"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229" name="Google Shape;229;p12"/>
          <p:cNvSpPr txBox="1"/>
          <p:nvPr/>
        </p:nvSpPr>
        <p:spPr>
          <a:xfrm>
            <a:off x="266700" y="1266092"/>
            <a:ext cx="8610600" cy="536330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lnSpc>
                <a:spcPct val="100000"/>
              </a:lnSpc>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74320" algn="l" rtl="0">
              <a:lnSpc>
                <a:spcPct val="100000"/>
              </a:lnSpc>
              <a:spcBef>
                <a:spcPts val="400"/>
              </a:spcBef>
              <a:spcAft>
                <a:spcPts val="0"/>
              </a:spcAft>
              <a:buClr>
                <a:schemeClr val="dk2"/>
              </a:buClr>
              <a:buSzPts val="2000"/>
              <a:buFont typeface="Trebuchet MS"/>
              <a:buChar char="❖"/>
            </a:pPr>
            <a:r>
              <a:rPr lang="en-US" sz="2000" b="0" i="0" u="none" strike="noStrike" cap="none">
                <a:solidFill>
                  <a:schemeClr val="lt1"/>
                </a:solidFill>
                <a:latin typeface="Trebuchet MS"/>
                <a:ea typeface="Trebuchet MS"/>
                <a:cs typeface="Trebuchet MS"/>
                <a:sym typeface="Trebuchet MS"/>
              </a:rPr>
              <a:t>The ESSA law requires that all Title I schools and families work together.  </a:t>
            </a:r>
            <a:endParaRPr sz="1800" b="0" i="0" u="none" strike="noStrike" cap="none">
              <a:solidFill>
                <a:schemeClr val="lt1"/>
              </a:solidFill>
              <a:latin typeface="Century Gothic"/>
              <a:ea typeface="Century Gothic"/>
              <a:cs typeface="Century Gothic"/>
              <a:sym typeface="Century Gothic"/>
            </a:endParaRPr>
          </a:p>
          <a:p>
            <a:pPr marL="274320" marR="0" lvl="0" indent="-274320" algn="l" rtl="0">
              <a:lnSpc>
                <a:spcPct val="100000"/>
              </a:lnSpc>
              <a:spcBef>
                <a:spcPts val="400"/>
              </a:spcBef>
              <a:spcAft>
                <a:spcPts val="0"/>
              </a:spcAft>
              <a:buClr>
                <a:schemeClr val="dk2"/>
              </a:buClr>
              <a:buSzPts val="2000"/>
              <a:buFont typeface="Trebuchet MS"/>
              <a:buChar char="❖"/>
            </a:pPr>
            <a:r>
              <a:rPr lang="en-US" sz="2000" b="0" i="0" u="none" strike="noStrike" cap="none">
                <a:solidFill>
                  <a:schemeClr val="lt1"/>
                </a:solidFill>
                <a:latin typeface="Trebuchet MS"/>
                <a:ea typeface="Trebuchet MS"/>
                <a:cs typeface="Trebuchet MS"/>
                <a:sym typeface="Trebuchet MS"/>
              </a:rPr>
              <a:t>How we work together is listed in our Beginning of School Packet:</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District Parent-Family Engagement Plan</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School Level Parent &amp; Family Involvement Plan</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Home-School Compact</a:t>
            </a:r>
            <a:endParaRPr sz="1800" b="0" i="0" u="none" strike="noStrike" cap="none">
              <a:solidFill>
                <a:schemeClr val="lt1"/>
              </a:solidFill>
              <a:latin typeface="Century Gothic"/>
              <a:ea typeface="Century Gothic"/>
              <a:cs typeface="Century Gothic"/>
              <a:sym typeface="Century Gothic"/>
            </a:endParaRPr>
          </a:p>
          <a:p>
            <a:pPr marL="943293" marR="0" lvl="2" indent="-45720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Will be addressed during classroom visitations and Parent-Teacher Conferences</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400"/>
              </a:spcBef>
              <a:spcAft>
                <a:spcPts val="0"/>
              </a:spcAft>
              <a:buClr>
                <a:schemeClr val="dk2"/>
              </a:buClr>
              <a:buSzPts val="2000"/>
              <a:buFont typeface="Noto Sans Symbols"/>
              <a:buChar char="➢"/>
            </a:pPr>
            <a:r>
              <a:rPr lang="en-US" sz="2000" b="0" i="0" u="none" strike="noStrike" cap="none">
                <a:solidFill>
                  <a:schemeClr val="lt1"/>
                </a:solidFill>
                <a:latin typeface="Trebuchet MS"/>
                <a:ea typeface="Trebuchet MS"/>
                <a:cs typeface="Trebuchet MS"/>
                <a:sym typeface="Trebuchet MS"/>
              </a:rPr>
              <a:t>School Wide Improvement Plan (SWIP)</a:t>
            </a:r>
            <a:endParaRPr sz="1800" b="0" i="0" u="none" strike="noStrike" cap="none">
              <a:solidFill>
                <a:schemeClr val="lt1"/>
              </a:solidFill>
              <a:latin typeface="Century Gothic"/>
              <a:ea typeface="Century Gothic"/>
              <a:cs typeface="Century Gothic"/>
              <a:sym typeface="Century Gothic"/>
            </a:endParaRPr>
          </a:p>
          <a:p>
            <a:pPr marL="301943" marR="0" lvl="1" indent="0" algn="l" rtl="0">
              <a:lnSpc>
                <a:spcPct val="100000"/>
              </a:lnSpc>
              <a:spcBef>
                <a:spcPts val="400"/>
              </a:spcBef>
              <a:spcAft>
                <a:spcPts val="0"/>
              </a:spcAft>
              <a:buClr>
                <a:schemeClr val="dk2"/>
              </a:buClr>
              <a:buSzPts val="2000"/>
              <a:buFont typeface="Calibri"/>
              <a:buNone/>
            </a:pPr>
            <a:endParaRPr sz="2000" b="0" i="0" u="none" strike="noStrike" cap="none">
              <a:solidFill>
                <a:schemeClr val="lt1"/>
              </a:solidFill>
              <a:latin typeface="Trebuchet MS"/>
              <a:ea typeface="Trebuchet MS"/>
              <a:cs typeface="Trebuchet MS"/>
              <a:sym typeface="Trebuchet MS"/>
            </a:endParaRPr>
          </a:p>
          <a:p>
            <a:pPr marL="301943" marR="0" lvl="1" indent="0" algn="l" rtl="0">
              <a:lnSpc>
                <a:spcPct val="100000"/>
              </a:lnSpc>
              <a:spcBef>
                <a:spcPts val="400"/>
              </a:spcBef>
              <a:spcAft>
                <a:spcPts val="0"/>
              </a:spcAft>
              <a:buClr>
                <a:schemeClr val="dk2"/>
              </a:buClr>
              <a:buSzPts val="2000"/>
              <a:buFont typeface="Calibri"/>
              <a:buNone/>
            </a:pPr>
            <a:r>
              <a:rPr lang="en-US" sz="2000" b="0" i="0" u="none" strike="noStrike" cap="none">
                <a:solidFill>
                  <a:schemeClr val="lt1"/>
                </a:solidFill>
                <a:latin typeface="Trebuchet MS"/>
                <a:ea typeface="Trebuchet MS"/>
                <a:cs typeface="Trebuchet MS"/>
                <a:sym typeface="Trebuchet MS"/>
              </a:rPr>
              <a:t>This information packet is sent home to all families by each Title I school via student backpacks and can be found in the Parent &amp; Family Resource Area Notebook as well as on the school’s website.</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304400" y="457200"/>
            <a:ext cx="88395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35" name="Google Shape;235;p13"/>
          <p:cNvSpPr txBox="1"/>
          <p:nvPr/>
        </p:nvSpPr>
        <p:spPr>
          <a:xfrm>
            <a:off x="304400" y="1676400"/>
            <a:ext cx="8610900" cy="4800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Trebuchet MS"/>
              <a:buNone/>
            </a:pPr>
            <a:r>
              <a:rPr lang="en-US" sz="3200" b="1" i="0" u="none" strike="noStrike" cap="none">
                <a:solidFill>
                  <a:schemeClr val="lt1"/>
                </a:solidFill>
                <a:latin typeface="Trebuchet MS"/>
                <a:ea typeface="Trebuchet MS"/>
                <a:cs typeface="Trebuchet MS"/>
                <a:sym typeface="Trebuchet MS"/>
              </a:rPr>
              <a:t>It is your right to:</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lt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lt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lt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lt1"/>
                </a:solidFill>
                <a:latin typeface="Trebuchet MS"/>
                <a:ea typeface="Trebuchet MS"/>
                <a:cs typeface="Trebuchet MS"/>
                <a:sym typeface="Trebuchet MS"/>
              </a:rPr>
              <a:t>Be informed if your child is taught by a Non-Certified Teacher for four or more consecutive weeks</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Calibri"/>
              <a:buNone/>
            </a:pPr>
            <a:r>
              <a:rPr lang="en-US" sz="4000" b="1">
                <a:solidFill>
                  <a:schemeClr val="dk1"/>
                </a:solidFill>
                <a:latin typeface="Calibri"/>
                <a:ea typeface="Calibri"/>
                <a:cs typeface="Calibri"/>
                <a:sym typeface="Calibri"/>
              </a:rPr>
              <a:t>Parent &amp; Family Engagement Plan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42" name="Google Shape;242;p14"/>
          <p:cNvSpPr txBox="1"/>
          <p:nvPr/>
        </p:nvSpPr>
        <p:spPr>
          <a:xfrm>
            <a:off x="152400" y="1600200"/>
            <a:ext cx="8763000" cy="51319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000"/>
              <a:buFont typeface="Arial"/>
              <a:buChar char="❖"/>
            </a:pPr>
            <a:r>
              <a:rPr lang="en-US" sz="2000" b="0" i="0" u="none" strike="noStrike" cap="none">
                <a:solidFill>
                  <a:schemeClr val="lt1"/>
                </a:solidFill>
                <a:latin typeface="Trebuchet MS"/>
                <a:ea typeface="Trebuchet MS"/>
                <a:cs typeface="Trebuchet MS"/>
                <a:sym typeface="Trebuchet MS"/>
              </a:rPr>
              <a:t>As a parent or family member you are vital in the development, implementation, and review of the parent and family engagement program at our school. </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2"/>
              </a:buClr>
              <a:buSzPts val="2000"/>
              <a:buFont typeface="Arial"/>
              <a:buChar char="❖"/>
            </a:pPr>
            <a:r>
              <a:rPr lang="en-US" sz="2000" b="0" i="0" u="none" strike="noStrike" cap="none">
                <a:solidFill>
                  <a:schemeClr val="lt1"/>
                </a:solidFill>
                <a:latin typeface="Trebuchet MS"/>
                <a:ea typeface="Trebuchet MS"/>
                <a:cs typeface="Trebuchet MS"/>
                <a:sym typeface="Trebuchet MS"/>
              </a:rPr>
              <a:t>So that you can be as active as possible in your child’s school success we will:</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lnSpc>
                <a:spcPct val="100000"/>
              </a:lnSpc>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lnSpc>
                <a:spcPct val="100000"/>
              </a:lnSpc>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Provide families with timely information regarding Parent &amp; Family Engagement Activities and Trainings.</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lnSpc>
                <a:spcPct val="100000"/>
              </a:lnSpc>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Offer activities and trainings at flexible times and through a variety of formats to maximize participation.</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lnSpc>
                <a:spcPct val="100000"/>
              </a:lnSpc>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Assist families in understanding academic content standards, assessments, and how to monitor and improve your child’s achievement. </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lnSpc>
                <a:spcPct val="100000"/>
              </a:lnSpc>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Provide materials and training to help you work with your child to improve his or her achievement.</a:t>
            </a:r>
            <a:endParaRPr sz="1800" b="0" i="0" u="none" strike="noStrike" cap="none">
              <a:solidFill>
                <a:schemeClr val="lt1"/>
              </a:solidFill>
              <a:latin typeface="Century Gothic"/>
              <a:ea typeface="Century Gothic"/>
              <a:cs typeface="Century Gothic"/>
              <a:sym typeface="Century Gothic"/>
            </a:endParaRPr>
          </a:p>
          <a:p>
            <a:pPr marL="486918" marR="0" lvl="1" indent="-285750" algn="l" rtl="0">
              <a:lnSpc>
                <a:spcPct val="100000"/>
              </a:lnSpc>
              <a:spcBef>
                <a:spcPts val="360"/>
              </a:spcBef>
              <a:spcAft>
                <a:spcPts val="0"/>
              </a:spcAft>
              <a:buClr>
                <a:schemeClr val="dk2"/>
              </a:buClr>
              <a:buSzPts val="1800"/>
              <a:buFont typeface="Noto Sans Symbols"/>
              <a:buChar char="➢"/>
            </a:pPr>
            <a:r>
              <a:rPr lang="en-US" sz="1800" b="0" i="0" u="none" strike="noStrike" cap="none">
                <a:solidFill>
                  <a:schemeClr val="lt1"/>
                </a:solidFill>
                <a:latin typeface="Trebuchet MS"/>
                <a:ea typeface="Trebuchet MS"/>
                <a:cs typeface="Trebuchet MS"/>
                <a:sym typeface="Trebuchet MS"/>
              </a:rPr>
              <a:t>Inform you on where to locate a copy of the Title I Complaint Procedures.</a:t>
            </a:r>
            <a:endParaRPr sz="1800" b="0" i="0" u="none" strike="noStrike" cap="none">
              <a:solidFill>
                <a:schemeClr val="lt1"/>
              </a:solidFill>
              <a:latin typeface="Trebuchet MS"/>
              <a:ea typeface="Trebuchet MS"/>
              <a:cs typeface="Trebuchet MS"/>
              <a:sym typeface="Trebuchet MS"/>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p:nvPr/>
        </p:nvSpPr>
        <p:spPr>
          <a:xfrm>
            <a:off x="304800" y="1219200"/>
            <a:ext cx="8610600" cy="5334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91440" marR="0" lvl="0" indent="-177800" algn="l" rtl="0">
              <a:lnSpc>
                <a:spcPct val="100000"/>
              </a:lnSpc>
              <a:spcBef>
                <a:spcPts val="560"/>
              </a:spcBef>
              <a:spcAft>
                <a:spcPts val="0"/>
              </a:spcAft>
              <a:buClr>
                <a:schemeClr val="dk2"/>
              </a:buClr>
              <a:buSzPts val="2800"/>
              <a:buFont typeface="Trebuchet MS"/>
              <a:buChar char="•"/>
            </a:pPr>
            <a:r>
              <a:rPr lang="en-US" sz="2800" b="0" i="0" u="none" strike="noStrike" cap="none">
                <a:solidFill>
                  <a:schemeClr val="lt1"/>
                </a:solidFill>
                <a:latin typeface="Trebuchet MS"/>
                <a:ea typeface="Trebuchet MS"/>
                <a:cs typeface="Trebuchet MS"/>
                <a:sym typeface="Trebuchet MS"/>
              </a:rPr>
              <a:t>An area/room has been established to house resource materials for parents and families to access as needed.</a:t>
            </a:r>
            <a:endParaRPr sz="1800" b="0" i="0" u="none" strike="noStrike" cap="none">
              <a:solidFill>
                <a:schemeClr val="lt1"/>
              </a:solidFill>
              <a:latin typeface="Century Gothic"/>
              <a:ea typeface="Century Gothic"/>
              <a:cs typeface="Century Gothic"/>
              <a:sym typeface="Century Gothic"/>
            </a:endParaRPr>
          </a:p>
          <a:p>
            <a:pPr marL="91440" marR="0" lvl="0" indent="-177800" algn="l" rtl="0">
              <a:lnSpc>
                <a:spcPct val="100000"/>
              </a:lnSpc>
              <a:spcBef>
                <a:spcPts val="560"/>
              </a:spcBef>
              <a:spcAft>
                <a:spcPts val="0"/>
              </a:spcAft>
              <a:buClr>
                <a:schemeClr val="dk2"/>
              </a:buClr>
              <a:buSzPts val="2800"/>
              <a:buFont typeface="Trebuchet MS"/>
              <a:buChar char="•"/>
            </a:pPr>
            <a:r>
              <a:rPr lang="en-US" sz="2800" b="0" i="0" u="none" strike="noStrike" cap="none">
                <a:solidFill>
                  <a:schemeClr val="lt1"/>
                </a:solidFill>
                <a:latin typeface="Trebuchet MS"/>
                <a:ea typeface="Trebuchet MS"/>
                <a:cs typeface="Trebuchet MS"/>
                <a:sym typeface="Trebuchet MS"/>
              </a:rPr>
              <a:t>This area/room contains a variety of informational and academic materials for parents to take and use with their student at home.</a:t>
            </a:r>
            <a:endParaRPr sz="1800" b="0" i="0" u="none" strike="noStrike" cap="none">
              <a:solidFill>
                <a:schemeClr val="lt1"/>
              </a:solidFill>
              <a:latin typeface="Century Gothic"/>
              <a:ea typeface="Century Gothic"/>
              <a:cs typeface="Century Gothic"/>
              <a:sym typeface="Century Gothic"/>
            </a:endParaRPr>
          </a:p>
          <a:p>
            <a:pPr marL="91440" marR="0" lvl="0" indent="-177800" algn="l" rtl="0">
              <a:lnSpc>
                <a:spcPct val="100000"/>
              </a:lnSpc>
              <a:spcBef>
                <a:spcPts val="560"/>
              </a:spcBef>
              <a:spcAft>
                <a:spcPts val="0"/>
              </a:spcAft>
              <a:buClr>
                <a:schemeClr val="dk2"/>
              </a:buClr>
              <a:buSzPts val="2800"/>
              <a:buFont typeface="Trebuchet MS"/>
              <a:buChar char="•"/>
            </a:pPr>
            <a:r>
              <a:rPr lang="en-US" sz="2800" b="0" i="0" u="none" strike="noStrike" cap="none">
                <a:solidFill>
                  <a:schemeClr val="lt1"/>
                </a:solidFill>
                <a:latin typeface="Trebuchet MS"/>
                <a:ea typeface="Trebuchet MS"/>
                <a:cs typeface="Trebuchet MS"/>
                <a:sym typeface="Trebuchet MS"/>
              </a:rPr>
              <a:t>Our Parent &amp; Family Resource Area is located in </a:t>
            </a:r>
            <a:r>
              <a:rPr lang="en-US" sz="2800">
                <a:solidFill>
                  <a:schemeClr val="lt1"/>
                </a:solidFill>
                <a:latin typeface="Trebuchet MS"/>
                <a:ea typeface="Trebuchet MS"/>
                <a:cs typeface="Trebuchet MS"/>
                <a:sym typeface="Trebuchet MS"/>
              </a:rPr>
              <a:t>Ms. Laura’s Classroom at the Little School</a:t>
            </a:r>
            <a:endParaRPr sz="1800" b="0" i="0" u="none" strike="noStrike" cap="none">
              <a:solidFill>
                <a:schemeClr val="lt1"/>
              </a:solidFill>
              <a:latin typeface="Century Gothic"/>
              <a:ea typeface="Century Gothic"/>
              <a:cs typeface="Century Gothic"/>
              <a:sym typeface="Century Gothic"/>
            </a:endParaRPr>
          </a:p>
          <a:p>
            <a:pPr marL="91440" marR="0" lvl="0" indent="-177800" algn="l" rtl="0">
              <a:lnSpc>
                <a:spcPct val="100000"/>
              </a:lnSpc>
              <a:spcBef>
                <a:spcPts val="560"/>
              </a:spcBef>
              <a:spcAft>
                <a:spcPts val="0"/>
              </a:spcAft>
              <a:buClr>
                <a:schemeClr val="dk2"/>
              </a:buClr>
              <a:buSzPts val="2800"/>
              <a:buFont typeface="Trebuchet MS"/>
              <a:buChar char="•"/>
            </a:pPr>
            <a:r>
              <a:rPr lang="en-US" sz="2800" b="0" i="0" u="none" strike="noStrike" cap="none">
                <a:solidFill>
                  <a:schemeClr val="lt1"/>
                </a:solidFill>
                <a:latin typeface="Trebuchet MS"/>
                <a:ea typeface="Trebuchet MS"/>
                <a:cs typeface="Trebuchet MS"/>
                <a:sym typeface="Trebuchet MS"/>
              </a:rPr>
              <a:t>Some of the materials available for check-out are:</a:t>
            </a:r>
            <a:endParaRPr sz="1800" b="0" i="0" u="none" strike="noStrike" cap="none">
              <a:solidFill>
                <a:schemeClr val="lt1"/>
              </a:solidFill>
              <a:latin typeface="Century Gothic"/>
              <a:ea typeface="Century Gothic"/>
              <a:cs typeface="Century Gothic"/>
              <a:sym typeface="Century Gothic"/>
            </a:endParaRPr>
          </a:p>
          <a:p>
            <a:pPr marL="384048" marR="0" lvl="1" indent="-182880" algn="l" rtl="0">
              <a:lnSpc>
                <a:spcPct val="100000"/>
              </a:lnSpc>
              <a:spcBef>
                <a:spcPts val="560"/>
              </a:spcBef>
              <a:spcAft>
                <a:spcPts val="0"/>
              </a:spcAft>
              <a:buClr>
                <a:schemeClr val="lt1"/>
              </a:buClr>
              <a:buSzPts val="2800"/>
              <a:buFont typeface="Arial"/>
              <a:buChar char="•"/>
            </a:pPr>
            <a:r>
              <a:rPr lang="en-US" sz="2800">
                <a:solidFill>
                  <a:schemeClr val="lt1"/>
                </a:solidFill>
                <a:latin typeface="Trebuchet MS"/>
                <a:ea typeface="Trebuchet MS"/>
                <a:cs typeface="Trebuchet MS"/>
                <a:sym typeface="Trebuchet MS"/>
              </a:rPr>
              <a:t> Letter match, vocabulary, math facts</a:t>
            </a:r>
            <a:endParaRPr sz="1800" b="0" i="0" u="none" strike="noStrike" cap="none">
              <a:solidFill>
                <a:schemeClr val="lt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sp>
        <p:nvSpPr>
          <p:cNvPr id="249" name="Google Shape;249;p15"/>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56" name="Google Shape;256;p16"/>
          <p:cNvSpPr txBox="1"/>
          <p:nvPr/>
        </p:nvSpPr>
        <p:spPr>
          <a:xfrm>
            <a:off x="342900" y="1679600"/>
            <a:ext cx="8458200" cy="4800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lt1"/>
              </a:buClr>
              <a:buSzPts val="2200"/>
              <a:buFont typeface="Trebuchet MS"/>
              <a:buChar char="•"/>
            </a:pPr>
            <a:r>
              <a:rPr lang="en-US" sz="2200" b="0" i="0" u="none" strike="noStrike" cap="none">
                <a:solidFill>
                  <a:schemeClr val="lt1"/>
                </a:solidFill>
                <a:latin typeface="Trebuchet MS"/>
                <a:ea typeface="Trebuchet MS"/>
                <a:cs typeface="Trebuchet MS"/>
                <a:sym typeface="Trebuchet MS"/>
              </a:rPr>
              <a:t>You are your child’s first teacher.</a:t>
            </a:r>
            <a:endParaRPr sz="20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lt1"/>
              </a:buClr>
              <a:buSzPts val="2200"/>
              <a:buFont typeface="Trebuchet MS"/>
              <a:buChar char="•"/>
            </a:pPr>
            <a:r>
              <a:rPr lang="en-US" sz="2200" b="0" i="0" u="none" strike="noStrike" cap="none">
                <a:solidFill>
                  <a:schemeClr val="lt1"/>
                </a:solidFill>
                <a:latin typeface="Trebuchet MS"/>
                <a:ea typeface="Trebuchet MS"/>
                <a:cs typeface="Trebuchet MS"/>
                <a:sym typeface="Trebuchet MS"/>
              </a:rPr>
              <a:t>You have the ability to influence your child’s education more than any teacher or school.</a:t>
            </a:r>
            <a:endParaRPr sz="20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lt1"/>
              </a:buClr>
              <a:buSzPts val="2200"/>
              <a:buFont typeface="Trebuchet MS"/>
              <a:buChar char="•"/>
            </a:pPr>
            <a:r>
              <a:rPr lang="en-US" sz="2200" b="0" i="0" u="none" strike="noStrike" cap="none">
                <a:solidFill>
                  <a:schemeClr val="lt1"/>
                </a:solidFill>
                <a:latin typeface="Trebuchet MS"/>
                <a:ea typeface="Trebuchet MS"/>
                <a:cs typeface="Trebuchet MS"/>
                <a:sym typeface="Trebuchet MS"/>
              </a:rPr>
              <a:t>You know your child best:</a:t>
            </a:r>
            <a:endParaRPr sz="2000" b="0" i="0" u="none" strike="noStrike" cap="none">
              <a:solidFill>
                <a:schemeClr val="lt1"/>
              </a:solidFill>
              <a:latin typeface="Century Gothic"/>
              <a:ea typeface="Century Gothic"/>
              <a:cs typeface="Century Gothic"/>
              <a:sym typeface="Century Gothic"/>
            </a:endParaRPr>
          </a:p>
          <a:p>
            <a:pPr marL="644525" marR="0" lvl="1" indent="-355600" algn="l" rtl="0">
              <a:lnSpc>
                <a:spcPct val="100000"/>
              </a:lnSpc>
              <a:spcBef>
                <a:spcPts val="400"/>
              </a:spcBef>
              <a:spcAft>
                <a:spcPts val="0"/>
              </a:spcAft>
              <a:buClr>
                <a:schemeClr val="lt1"/>
              </a:buClr>
              <a:buSzPts val="2200"/>
              <a:buFont typeface="Noto Sans Symbols"/>
              <a:buChar char="❖"/>
            </a:pPr>
            <a:r>
              <a:rPr lang="en-US" sz="2200" b="0" i="0" u="none" strike="noStrike" cap="none">
                <a:solidFill>
                  <a:schemeClr val="lt1"/>
                </a:solidFill>
                <a:latin typeface="Trebuchet MS"/>
                <a:ea typeface="Trebuchet MS"/>
                <a:cs typeface="Trebuchet MS"/>
                <a:sym typeface="Trebuchet MS"/>
              </a:rPr>
              <a:t>Share information about your child’s interests and abilities with teachers</a:t>
            </a:r>
            <a:endParaRPr sz="2000" b="0" i="0" u="none" strike="noStrike" cap="none">
              <a:solidFill>
                <a:schemeClr val="lt1"/>
              </a:solidFill>
              <a:latin typeface="Century Gothic"/>
              <a:ea typeface="Century Gothic"/>
              <a:cs typeface="Century Gothic"/>
              <a:sym typeface="Century Gothic"/>
            </a:endParaRPr>
          </a:p>
          <a:p>
            <a:pPr marL="644525" marR="0" lvl="1" indent="-355600" algn="l" rtl="0">
              <a:lnSpc>
                <a:spcPct val="100000"/>
              </a:lnSpc>
              <a:spcBef>
                <a:spcPts val="400"/>
              </a:spcBef>
              <a:spcAft>
                <a:spcPts val="0"/>
              </a:spcAft>
              <a:buClr>
                <a:schemeClr val="lt1"/>
              </a:buClr>
              <a:buSzPts val="2200"/>
              <a:buFont typeface="Noto Sans Symbols"/>
              <a:buChar char="❖"/>
            </a:pPr>
            <a:r>
              <a:rPr lang="en-US" sz="2200" b="0" i="0" u="none" strike="noStrike" cap="none">
                <a:solidFill>
                  <a:schemeClr val="lt1"/>
                </a:solidFill>
                <a:latin typeface="Trebuchet MS"/>
                <a:ea typeface="Trebuchet MS"/>
                <a:cs typeface="Trebuchet MS"/>
                <a:sym typeface="Trebuchet MS"/>
              </a:rPr>
              <a:t>Ask to see FSA results, AIMS, DIBELS (K-1), and ISIP results, as well as  Progress reports</a:t>
            </a:r>
            <a:endParaRPr sz="2000" b="0" i="0" u="none" strike="noStrike" cap="none">
              <a:solidFill>
                <a:schemeClr val="lt1"/>
              </a:solidFill>
              <a:latin typeface="Century Gothic"/>
              <a:ea typeface="Century Gothic"/>
              <a:cs typeface="Century Gothic"/>
              <a:sym typeface="Century Gothic"/>
            </a:endParaRPr>
          </a:p>
          <a:p>
            <a:pPr marL="644525" marR="0" lvl="1" indent="-355600" algn="l" rtl="0">
              <a:lnSpc>
                <a:spcPct val="100000"/>
              </a:lnSpc>
              <a:spcBef>
                <a:spcPts val="400"/>
              </a:spcBef>
              <a:spcAft>
                <a:spcPts val="0"/>
              </a:spcAft>
              <a:buClr>
                <a:schemeClr val="lt1"/>
              </a:buClr>
              <a:buSzPts val="2200"/>
              <a:buFont typeface="Noto Sans Symbols"/>
              <a:buChar char="❖"/>
            </a:pPr>
            <a:r>
              <a:rPr lang="en-US" sz="2200" b="0" i="0" u="sng" strike="noStrike" cap="none">
                <a:solidFill>
                  <a:schemeClr val="lt1"/>
                </a:solidFill>
                <a:latin typeface="Trebuchet MS"/>
                <a:ea typeface="Trebuchet MS"/>
                <a:cs typeface="Trebuchet MS"/>
                <a:sym typeface="Trebuchet MS"/>
              </a:rPr>
              <a:t>Discuss these results with your child’s teacher so that you understand how to help your child at home</a:t>
            </a:r>
            <a:endParaRPr sz="2000" b="0" i="0" u="none" strike="noStrike" cap="none">
              <a:solidFill>
                <a:schemeClr val="lt1"/>
              </a:solidFill>
              <a:latin typeface="Century Gothic"/>
              <a:ea typeface="Century Gothic"/>
              <a:cs typeface="Century Gothic"/>
              <a:sym typeface="Century Gothic"/>
            </a:endParaRPr>
          </a:p>
          <a:p>
            <a:pPr marL="644525" marR="0" lvl="1" indent="-355600" algn="l" rtl="0">
              <a:lnSpc>
                <a:spcPct val="100000"/>
              </a:lnSpc>
              <a:spcBef>
                <a:spcPts val="400"/>
              </a:spcBef>
              <a:spcAft>
                <a:spcPts val="0"/>
              </a:spcAft>
              <a:buClr>
                <a:schemeClr val="lt1"/>
              </a:buClr>
              <a:buSzPts val="2200"/>
              <a:buFont typeface="Noto Sans Symbols"/>
              <a:buChar char="❖"/>
            </a:pPr>
            <a:r>
              <a:rPr lang="en-US" sz="2200" b="0" i="0" u="sng" strike="noStrike" cap="none">
                <a:solidFill>
                  <a:schemeClr val="lt1"/>
                </a:solidFill>
                <a:latin typeface="Trebuchet MS"/>
                <a:ea typeface="Trebuchet MS"/>
                <a:cs typeface="Trebuchet MS"/>
                <a:sym typeface="Trebuchet MS"/>
              </a:rPr>
              <a:t>Be knowledgeable of grade level expectations</a:t>
            </a:r>
            <a:endParaRPr sz="2000" b="0" i="0" u="none" strike="noStrike" cap="none">
              <a:solidFill>
                <a:schemeClr val="lt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57" name="Google Shape;257;p16"/>
          <p:cNvPicPr preferRelativeResize="0"/>
          <p:nvPr/>
        </p:nvPicPr>
        <p:blipFill rotWithShape="1">
          <a:blip r:embed="rId3">
            <a:alphaModFix/>
          </a:blip>
          <a:srcRect/>
          <a:stretch/>
        </p:blipFill>
        <p:spPr>
          <a:xfrm>
            <a:off x="7430200" y="5420700"/>
            <a:ext cx="1084300" cy="881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title"/>
          </p:nvPr>
        </p:nvSpPr>
        <p:spPr>
          <a:xfrm>
            <a:off x="479675" y="2690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64" name="Google Shape;264;p17"/>
          <p:cNvSpPr txBox="1">
            <a:spLocks noGrp="1"/>
          </p:cNvSpPr>
          <p:nvPr>
            <p:ph type="body" idx="1"/>
          </p:nvPr>
        </p:nvSpPr>
        <p:spPr>
          <a:xfrm>
            <a:off x="304800" y="1600200"/>
            <a:ext cx="8610600" cy="4953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3042B"/>
              </a:buClr>
              <a:buSzPts val="2800"/>
              <a:buFont typeface="Trebuchet MS"/>
              <a:buNone/>
            </a:pPr>
            <a:endParaRPr sz="2800">
              <a:solidFill>
                <a:srgbClr val="3F3F3F"/>
              </a:solidFill>
            </a:endParaRPr>
          </a:p>
          <a:p>
            <a:pPr marL="0" lvl="0" indent="0" algn="l" rtl="0">
              <a:lnSpc>
                <a:spcPct val="80000"/>
              </a:lnSpc>
              <a:spcBef>
                <a:spcPts val="560"/>
              </a:spcBef>
              <a:spcAft>
                <a:spcPts val="0"/>
              </a:spcAft>
              <a:buClr>
                <a:srgbClr val="3F3F3F"/>
              </a:buClr>
              <a:buSzPts val="2800"/>
              <a:buFont typeface="Trebuchet MS"/>
              <a:buNone/>
            </a:pPr>
            <a:r>
              <a:rPr lang="en-US" sz="2800"/>
              <a:t>Teachers will provide specific information on:</a:t>
            </a:r>
            <a:endParaRPr/>
          </a:p>
          <a:p>
            <a:pPr marL="0" lvl="0" indent="0" algn="l" rtl="0">
              <a:lnSpc>
                <a:spcPct val="80000"/>
              </a:lnSpc>
              <a:spcBef>
                <a:spcPts val="160"/>
              </a:spcBef>
              <a:spcAft>
                <a:spcPts val="0"/>
              </a:spcAft>
              <a:buClr>
                <a:srgbClr val="03042B"/>
              </a:buClr>
              <a:buSzPts val="800"/>
              <a:buFont typeface="Trebuchet MS"/>
              <a:buNone/>
            </a:pPr>
            <a:endParaRPr sz="800"/>
          </a:p>
          <a:p>
            <a:pPr marL="760413" lvl="1" indent="-457200" algn="l" rtl="0">
              <a:lnSpc>
                <a:spcPct val="80000"/>
              </a:lnSpc>
              <a:spcBef>
                <a:spcPts val="520"/>
              </a:spcBef>
              <a:spcAft>
                <a:spcPts val="0"/>
              </a:spcAft>
              <a:buClr>
                <a:schemeClr val="dk2"/>
              </a:buClr>
              <a:buSzPts val="2600"/>
              <a:buFont typeface="Arial"/>
              <a:buChar char="•"/>
            </a:pPr>
            <a:r>
              <a:rPr lang="en-US" sz="2600"/>
              <a:t>Florida Standards Assessment</a:t>
            </a:r>
            <a:endParaRPr/>
          </a:p>
          <a:p>
            <a:pPr marL="760413" lvl="1" indent="-457200" algn="l" rtl="0">
              <a:lnSpc>
                <a:spcPct val="80000"/>
              </a:lnSpc>
              <a:spcBef>
                <a:spcPts val="520"/>
              </a:spcBef>
              <a:spcAft>
                <a:spcPts val="0"/>
              </a:spcAft>
              <a:buClr>
                <a:schemeClr val="dk2"/>
              </a:buClr>
              <a:buSzPts val="2600"/>
              <a:buFont typeface="Arial"/>
              <a:buChar char="•"/>
            </a:pPr>
            <a:r>
              <a:rPr lang="en-US" sz="2600"/>
              <a:t>Grade Level Expectations</a:t>
            </a:r>
            <a:endParaRPr/>
          </a:p>
          <a:p>
            <a:pPr marL="760413" lvl="1" indent="-457200" algn="l" rtl="0">
              <a:lnSpc>
                <a:spcPct val="80000"/>
              </a:lnSpc>
              <a:spcBef>
                <a:spcPts val="520"/>
              </a:spcBef>
              <a:spcAft>
                <a:spcPts val="0"/>
              </a:spcAft>
              <a:buClr>
                <a:schemeClr val="dk2"/>
              </a:buClr>
              <a:buSzPts val="2600"/>
              <a:buFont typeface="Arial"/>
              <a:buChar char="•"/>
            </a:pPr>
            <a:r>
              <a:rPr lang="en-US" sz="2600"/>
              <a:t>Grade Specific Curriculum</a:t>
            </a:r>
            <a:endParaRPr/>
          </a:p>
          <a:p>
            <a:pPr marL="760413" lvl="1" indent="-457200" algn="l" rtl="0">
              <a:lnSpc>
                <a:spcPct val="80000"/>
              </a:lnSpc>
              <a:spcBef>
                <a:spcPts val="520"/>
              </a:spcBef>
              <a:spcAft>
                <a:spcPts val="0"/>
              </a:spcAft>
              <a:buClr>
                <a:schemeClr val="dk2"/>
              </a:buClr>
              <a:buSzPts val="2600"/>
              <a:buFont typeface="Arial"/>
              <a:buChar char="•"/>
            </a:pPr>
            <a:r>
              <a:rPr lang="en-US" sz="2600"/>
              <a:t>Measuring Student Success</a:t>
            </a:r>
            <a:endParaRPr/>
          </a:p>
          <a:p>
            <a:pPr marL="760413" lvl="1" indent="-457200" algn="l" rtl="0">
              <a:lnSpc>
                <a:spcPct val="80000"/>
              </a:lnSpc>
              <a:spcBef>
                <a:spcPts val="520"/>
              </a:spcBef>
              <a:spcAft>
                <a:spcPts val="0"/>
              </a:spcAft>
              <a:buClr>
                <a:schemeClr val="dk2"/>
              </a:buClr>
              <a:buSzPts val="2600"/>
              <a:buFont typeface="Arial"/>
              <a:buChar char="•"/>
            </a:pPr>
            <a:r>
              <a:rPr lang="en-US" sz="2600"/>
              <a:t>Definition of Proficiency</a:t>
            </a:r>
            <a:endParaRPr/>
          </a:p>
          <a:p>
            <a:pPr marL="760413" lvl="1" indent="-457200" algn="l" rtl="0">
              <a:lnSpc>
                <a:spcPct val="80000"/>
              </a:lnSpc>
              <a:spcBef>
                <a:spcPts val="520"/>
              </a:spcBef>
              <a:spcAft>
                <a:spcPts val="0"/>
              </a:spcAft>
              <a:buClr>
                <a:schemeClr val="dk2"/>
              </a:buClr>
              <a:buSzPts val="2600"/>
              <a:buFont typeface="Arial"/>
              <a:buChar char="•"/>
            </a:pPr>
            <a:r>
              <a:rPr lang="en-US" sz="2600"/>
              <a:t>Overview of their plans for the year</a:t>
            </a:r>
            <a:endParaRPr/>
          </a:p>
          <a:p>
            <a:pPr marL="760413" lvl="1" indent="-457200" algn="l" rtl="0">
              <a:lnSpc>
                <a:spcPct val="80000"/>
              </a:lnSpc>
              <a:spcBef>
                <a:spcPts val="520"/>
              </a:spcBef>
              <a:spcAft>
                <a:spcPts val="0"/>
              </a:spcAft>
              <a:buClr>
                <a:schemeClr val="dk2"/>
              </a:buClr>
              <a:buSzPts val="2600"/>
              <a:buFont typeface="Arial"/>
              <a:buChar char="•"/>
            </a:pPr>
            <a:r>
              <a:rPr lang="en-US" sz="2600"/>
              <a:t>Review the Home-School Compact</a:t>
            </a:r>
            <a:endParaRPr/>
          </a:p>
          <a:p>
            <a:pPr marL="760413" lvl="1" indent="-457200" algn="l" rtl="0">
              <a:lnSpc>
                <a:spcPct val="80000"/>
              </a:lnSpc>
              <a:spcBef>
                <a:spcPts val="520"/>
              </a:spcBef>
              <a:spcAft>
                <a:spcPts val="0"/>
              </a:spcAft>
              <a:buClr>
                <a:schemeClr val="dk2"/>
              </a:buClr>
              <a:buSzPts val="2600"/>
              <a:buFont typeface="Arial"/>
              <a:buChar char="•"/>
            </a:pPr>
            <a:r>
              <a:rPr lang="en-US" sz="2600"/>
              <a:t>Home-School Communication Systems</a:t>
            </a:r>
            <a:endParaRPr sz="2600"/>
          </a:p>
          <a:p>
            <a:pPr marL="0" lvl="0" indent="0" algn="l" rtl="0">
              <a:lnSpc>
                <a:spcPct val="10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0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r>
              <a:rPr lang="en-US">
                <a:latin typeface="Arial"/>
                <a:ea typeface="Arial"/>
                <a:cs typeface="Arial"/>
                <a:sym typeface="Arial"/>
              </a:rPr>
              <a:t/>
            </a:r>
            <a:br>
              <a:rPr lang="en-US">
                <a:latin typeface="Arial"/>
                <a:ea typeface="Arial"/>
                <a:cs typeface="Arial"/>
                <a:sym typeface="Arial"/>
              </a:rPr>
            </a:br>
            <a:r>
              <a:rPr lang="en-US">
                <a:latin typeface="Arial"/>
                <a:ea typeface="Arial"/>
                <a:cs typeface="Arial"/>
                <a:sym typeface="Arial"/>
              </a:rPr>
              <a:t/>
            </a:r>
            <a:br>
              <a:rPr lang="en-US">
                <a:latin typeface="Arial"/>
                <a:ea typeface="Arial"/>
                <a:cs typeface="Arial"/>
                <a:sym typeface="Arial"/>
              </a:rPr>
            </a:br>
            <a:endParaRPr>
              <a:latin typeface="Arial"/>
              <a:ea typeface="Arial"/>
              <a:cs typeface="Arial"/>
              <a:sym typeface="Arial"/>
            </a:endParaRPr>
          </a:p>
        </p:txBody>
      </p:sp>
      <p:pic>
        <p:nvPicPr>
          <p:cNvPr id="270" name="Google Shape;270;p18"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76" name="Google Shape;276;p19"/>
          <p:cNvSpPr txBox="1"/>
          <p:nvPr/>
        </p:nvSpPr>
        <p:spPr>
          <a:xfrm>
            <a:off x="266700" y="1752600"/>
            <a:ext cx="8610600" cy="483446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rgbClr val="3F3F3F"/>
              </a:buClr>
              <a:buSzPct val="128571"/>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3F3F3F"/>
              </a:buClr>
              <a:buSzPct val="128571"/>
              <a:buFont typeface="Noto Sans Symbols"/>
              <a:buNone/>
            </a:pPr>
            <a:r>
              <a:rPr lang="en-US" sz="2800" b="0" i="0" u="none" strike="noStrike" cap="none">
                <a:solidFill>
                  <a:schemeClr val="lt1"/>
                </a:solidFill>
                <a:latin typeface="Trebuchet MS"/>
                <a:ea typeface="Trebuchet MS"/>
                <a:cs typeface="Trebuchet MS"/>
                <a:sym typeface="Trebuchet MS"/>
              </a:rPr>
              <a:t>Be sure to review and sign:</a:t>
            </a:r>
            <a:endParaRPr sz="1400" b="0" i="0" u="none" strike="noStrike" cap="none">
              <a:solidFill>
                <a:srgbClr val="000000"/>
              </a:solidFill>
              <a:latin typeface="Arial"/>
              <a:ea typeface="Arial"/>
              <a:cs typeface="Arial"/>
              <a:sym typeface="Arial"/>
            </a:endParaRPr>
          </a:p>
          <a:p>
            <a:pPr marL="731520" marR="0" lvl="0" indent="-222883" algn="l" rtl="0">
              <a:lnSpc>
                <a:spcPct val="100000"/>
              </a:lnSpc>
              <a:spcBef>
                <a:spcPts val="720"/>
              </a:spcBef>
              <a:spcAft>
                <a:spcPts val="0"/>
              </a:spcAft>
              <a:buClr>
                <a:schemeClr val="dk2"/>
              </a:buClr>
              <a:buSzPct val="128571"/>
              <a:buFont typeface="Noto Sans Symbols"/>
              <a:buChar char="❑"/>
            </a:pPr>
            <a:r>
              <a:rPr lang="en-US" sz="2800" b="0" i="0" u="none" strike="noStrike" cap="none">
                <a:solidFill>
                  <a:schemeClr val="lt1"/>
                </a:solidFill>
                <a:latin typeface="Trebuchet MS"/>
                <a:ea typeface="Trebuchet MS"/>
                <a:cs typeface="Trebuchet MS"/>
                <a:sym typeface="Trebuchet MS"/>
              </a:rPr>
              <a:t>Title I Annual Meeting Evaluation Form</a:t>
            </a:r>
            <a:endParaRPr sz="2800" b="0" i="0" u="none" strike="noStrike" cap="none">
              <a:solidFill>
                <a:schemeClr val="lt1"/>
              </a:solidFill>
              <a:latin typeface="Trebuchet MS"/>
              <a:ea typeface="Trebuchet MS"/>
              <a:cs typeface="Trebuchet MS"/>
              <a:sym typeface="Trebuchet MS"/>
            </a:endParaRPr>
          </a:p>
          <a:p>
            <a:pPr marL="1371600" marR="0" lvl="2" indent="-366394" algn="l" rtl="0">
              <a:lnSpc>
                <a:spcPct val="100000"/>
              </a:lnSpc>
              <a:spcBef>
                <a:spcPts val="720"/>
              </a:spcBef>
              <a:spcAft>
                <a:spcPts val="0"/>
              </a:spcAft>
              <a:buClr>
                <a:schemeClr val="lt1"/>
              </a:buClr>
              <a:buSzPct val="100000"/>
              <a:buFont typeface="Trebuchet MS"/>
              <a:buChar char="■"/>
            </a:pPr>
            <a:r>
              <a:rPr lang="en-US" sz="2800">
                <a:solidFill>
                  <a:schemeClr val="lt1"/>
                </a:solidFill>
                <a:latin typeface="Trebuchet MS"/>
                <a:ea typeface="Trebuchet MS"/>
                <a:cs typeface="Trebuchet MS"/>
                <a:sym typeface="Trebuchet MS"/>
              </a:rPr>
              <a:t>https://docs.google.com/forms/d/e/1FAIpQLSclvS8wW_SvQTbB45SfIkRjN_jjLJGH7OYtNdYnsGWS8NicQA/viewform?usp=sf_link</a:t>
            </a:r>
            <a:endParaRPr sz="2800">
              <a:solidFill>
                <a:schemeClr val="lt1"/>
              </a:solidFill>
              <a:latin typeface="Trebuchet MS"/>
              <a:ea typeface="Trebuchet MS"/>
              <a:cs typeface="Trebuchet MS"/>
              <a:sym typeface="Trebuchet MS"/>
            </a:endParaRPr>
          </a:p>
          <a:p>
            <a:pPr marL="731520" marR="0" lvl="0" indent="-222883" algn="l" rtl="0">
              <a:lnSpc>
                <a:spcPct val="100000"/>
              </a:lnSpc>
              <a:spcBef>
                <a:spcPts val="720"/>
              </a:spcBef>
              <a:spcAft>
                <a:spcPts val="0"/>
              </a:spcAft>
              <a:buClr>
                <a:schemeClr val="dk2"/>
              </a:buClr>
              <a:buSzPct val="128571"/>
              <a:buFont typeface="Noto Sans Symbols"/>
              <a:buChar char="❑"/>
            </a:pPr>
            <a:r>
              <a:rPr lang="en-US" sz="2800" b="0" i="0" u="none" strike="noStrike" cap="none">
                <a:solidFill>
                  <a:schemeClr val="lt1"/>
                </a:solidFill>
                <a:latin typeface="Trebuchet MS"/>
                <a:ea typeface="Trebuchet MS"/>
                <a:cs typeface="Trebuchet MS"/>
                <a:sym typeface="Trebuchet MS"/>
              </a:rPr>
              <a:t>The Title I Parents’ Rights Letter </a:t>
            </a:r>
            <a:endParaRPr sz="2800" b="0" i="0" u="none" strike="noStrike" cap="none">
              <a:solidFill>
                <a:schemeClr val="lt1"/>
              </a:solidFill>
              <a:latin typeface="Trebuchet MS"/>
              <a:ea typeface="Trebuchet MS"/>
              <a:cs typeface="Trebuchet MS"/>
              <a:sym typeface="Trebuchet MS"/>
            </a:endParaRPr>
          </a:p>
          <a:p>
            <a:pPr marL="1371600" marR="0" lvl="2" indent="-366394" algn="l" rtl="0">
              <a:lnSpc>
                <a:spcPct val="100000"/>
              </a:lnSpc>
              <a:spcBef>
                <a:spcPts val="720"/>
              </a:spcBef>
              <a:spcAft>
                <a:spcPts val="0"/>
              </a:spcAft>
              <a:buClr>
                <a:schemeClr val="lt1"/>
              </a:buClr>
              <a:buSzPct val="100000"/>
              <a:buFont typeface="Trebuchet MS"/>
              <a:buChar char="■"/>
            </a:pPr>
            <a:r>
              <a:rPr lang="en-US" sz="2800">
                <a:solidFill>
                  <a:schemeClr val="lt1"/>
                </a:solidFill>
                <a:latin typeface="Trebuchet MS"/>
                <a:ea typeface="Trebuchet MS"/>
                <a:cs typeface="Trebuchet MS"/>
                <a:sym typeface="Trebuchet MS"/>
              </a:rPr>
              <a:t>Sent Home</a:t>
            </a:r>
            <a:endParaRPr sz="2800">
              <a:solidFill>
                <a:schemeClr val="lt1"/>
              </a:solidFill>
              <a:latin typeface="Trebuchet MS"/>
              <a:ea typeface="Trebuchet MS"/>
              <a:cs typeface="Trebuchet MS"/>
              <a:sym typeface="Trebuchet MS"/>
            </a:endParaRPr>
          </a:p>
          <a:p>
            <a:pPr marL="731520" marR="0" lvl="0" indent="-222883" algn="l" rtl="0">
              <a:lnSpc>
                <a:spcPct val="100000"/>
              </a:lnSpc>
              <a:spcBef>
                <a:spcPts val="720"/>
              </a:spcBef>
              <a:spcAft>
                <a:spcPts val="0"/>
              </a:spcAft>
              <a:buClr>
                <a:schemeClr val="dk2"/>
              </a:buClr>
              <a:buSzPct val="128571"/>
              <a:buFont typeface="Noto Sans Symbols"/>
              <a:buChar char="❑"/>
            </a:pPr>
            <a:r>
              <a:rPr lang="en-US" sz="2800" b="0" i="0" u="none" strike="noStrike" cap="none">
                <a:solidFill>
                  <a:schemeClr val="lt1"/>
                </a:solidFill>
                <a:latin typeface="Trebuchet MS"/>
                <a:ea typeface="Trebuchet MS"/>
                <a:cs typeface="Trebuchet MS"/>
                <a:sym typeface="Trebuchet MS"/>
              </a:rPr>
              <a:t>Home – School Compact</a:t>
            </a:r>
            <a:endParaRPr sz="2800" b="0" i="0" u="none" strike="noStrike" cap="none">
              <a:solidFill>
                <a:schemeClr val="lt1"/>
              </a:solidFill>
              <a:latin typeface="Trebuchet MS"/>
              <a:ea typeface="Trebuchet MS"/>
              <a:cs typeface="Trebuchet MS"/>
              <a:sym typeface="Trebuchet MS"/>
            </a:endParaRPr>
          </a:p>
          <a:p>
            <a:pPr marL="1371600" marR="0" lvl="2" indent="-366394" algn="l" rtl="0">
              <a:lnSpc>
                <a:spcPct val="100000"/>
              </a:lnSpc>
              <a:spcBef>
                <a:spcPts val="720"/>
              </a:spcBef>
              <a:spcAft>
                <a:spcPts val="0"/>
              </a:spcAft>
              <a:buClr>
                <a:schemeClr val="lt1"/>
              </a:buClr>
              <a:buSzPct val="100000"/>
              <a:buFont typeface="Trebuchet MS"/>
              <a:buChar char="■"/>
            </a:pPr>
            <a:r>
              <a:rPr lang="en-US" sz="2800">
                <a:solidFill>
                  <a:schemeClr val="lt1"/>
                </a:solidFill>
                <a:latin typeface="Trebuchet MS"/>
                <a:ea typeface="Trebuchet MS"/>
                <a:cs typeface="Trebuchet MS"/>
                <a:sym typeface="Trebuchet MS"/>
              </a:rPr>
              <a:t>Sent Home</a:t>
            </a:r>
            <a:endParaRPr sz="2800">
              <a:solidFill>
                <a:schemeClr val="lt1"/>
              </a:solidFill>
              <a:latin typeface="Trebuchet MS"/>
              <a:ea typeface="Trebuchet MS"/>
              <a:cs typeface="Trebuchet MS"/>
              <a:sym typeface="Trebuchet MS"/>
            </a:endParaRPr>
          </a:p>
          <a:p>
            <a:pPr marL="301943" marR="0" lvl="1" indent="0" algn="l" rtl="0">
              <a:lnSpc>
                <a:spcPct val="100000"/>
              </a:lnSpc>
              <a:spcBef>
                <a:spcPts val="560"/>
              </a:spcBef>
              <a:spcAft>
                <a:spcPts val="0"/>
              </a:spcAft>
              <a:buClr>
                <a:srgbClr val="000000"/>
              </a:buClr>
              <a:buSzPct val="100000"/>
              <a:buFont typeface="Arial"/>
              <a:buNone/>
            </a:pPr>
            <a:endParaRPr sz="2800" b="0" i="0" u="none" strike="noStrike" cap="none">
              <a:solidFill>
                <a:schemeClr val="lt1"/>
              </a:solidFill>
              <a:latin typeface="Trebuchet MS"/>
              <a:ea typeface="Trebuchet MS"/>
              <a:cs typeface="Trebuchet MS"/>
              <a:sym typeface="Trebuchet MS"/>
            </a:endParaRPr>
          </a:p>
          <a:p>
            <a:pPr marL="914400" marR="0" lvl="0" indent="0" algn="l" rtl="0">
              <a:lnSpc>
                <a:spcPct val="100000"/>
              </a:lnSpc>
              <a:spcBef>
                <a:spcPts val="560"/>
              </a:spcBef>
              <a:spcAft>
                <a:spcPts val="0"/>
              </a:spcAft>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ct val="1000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09600" y="349103"/>
            <a:ext cx="8458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0" name="Google Shape;160;p2"/>
          <p:cNvSpPr txBox="1"/>
          <p:nvPr/>
        </p:nvSpPr>
        <p:spPr>
          <a:xfrm>
            <a:off x="609600" y="1640975"/>
            <a:ext cx="77724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Welcome and Introductions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All About Title I</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Title I Budgets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Standards and Testing</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Title I Beginning of School Packet</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Our Home-School Compact</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Our School’s Parent &amp; Family Engagement Plan</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Keys to Your Child’s Success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Parent Input Evaluation</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67" name="Google Shape;167;p3"/>
          <p:cNvSpPr txBox="1"/>
          <p:nvPr/>
        </p:nvSpPr>
        <p:spPr>
          <a:xfrm>
            <a:off x="342900" y="1507068"/>
            <a:ext cx="8458200" cy="469053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65100" algn="l" rtl="0">
              <a:lnSpc>
                <a:spcPct val="80000"/>
              </a:lnSpc>
              <a:spcBef>
                <a:spcPts val="0"/>
              </a:spcBef>
              <a:spcAft>
                <a:spcPts val="0"/>
              </a:spcAft>
              <a:buClr>
                <a:srgbClr val="03042B"/>
              </a:buClr>
              <a:buSzPts val="2800"/>
              <a:buFont typeface="Trebuchet MS"/>
              <a:buNone/>
            </a:pPr>
            <a:endParaRPr sz="2800" b="0" i="0" u="none" strike="noStrike" cap="none">
              <a:solidFill>
                <a:srgbClr val="000000"/>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Title I is the major component of the Elementary and Secondary Education Act (ESEA) and the largest Federal assistance program for our nation’s schools.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48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80000"/>
              </a:lnSpc>
              <a:spcBef>
                <a:spcPts val="200"/>
              </a:spcBef>
              <a:spcAft>
                <a:spcPts val="0"/>
              </a:spcAft>
              <a:buClr>
                <a:srgbClr val="03042B"/>
              </a:buClr>
              <a:buSzPts val="1000"/>
              <a:buFont typeface="Trebuchet MS"/>
              <a:buNone/>
            </a:pPr>
            <a:endParaRPr sz="1000" b="0" i="0" u="none" strike="noStrike" cap="none">
              <a:solidFill>
                <a:schemeClr val="lt1"/>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The goal of Title I is a higher quality of education for </a:t>
            </a:r>
            <a:r>
              <a:rPr lang="en-US" sz="2400" b="0" i="0" u="sng" strike="noStrike" cap="none">
                <a:solidFill>
                  <a:schemeClr val="lt1"/>
                </a:solidFill>
                <a:latin typeface="Arial"/>
                <a:ea typeface="Arial"/>
                <a:cs typeface="Arial"/>
                <a:sym typeface="Arial"/>
              </a:rPr>
              <a:t>every</a:t>
            </a:r>
            <a:r>
              <a:rPr lang="en-US" sz="2400" b="0" i="0" u="none" strike="noStrike" cap="none">
                <a:solidFill>
                  <a:schemeClr val="lt1"/>
                </a:solidFill>
                <a:latin typeface="Arial"/>
                <a:ea typeface="Arial"/>
                <a:cs typeface="Arial"/>
                <a:sym typeface="Arial"/>
              </a:rPr>
              <a:t> child.</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48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80000"/>
              </a:lnSpc>
              <a:spcBef>
                <a:spcPts val="200"/>
              </a:spcBef>
              <a:spcAft>
                <a:spcPts val="0"/>
              </a:spcAft>
              <a:buClr>
                <a:srgbClr val="03042B"/>
              </a:buClr>
              <a:buSzPts val="1000"/>
              <a:buFont typeface="Trebuchet MS"/>
              <a:buNone/>
            </a:pPr>
            <a:endParaRPr sz="1000" b="0" i="0" u="none" strike="noStrike" cap="none">
              <a:solidFill>
                <a:schemeClr val="lt1"/>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The program serves millions of children in elementary and secondary schools each year. </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74" name="Google Shape;174;p4"/>
          <p:cNvSpPr txBox="1"/>
          <p:nvPr/>
        </p:nvSpPr>
        <p:spPr>
          <a:xfrm>
            <a:off x="304800" y="1524000"/>
            <a:ext cx="8610600" cy="5029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a:solidFill>
                  <a:schemeClr val="lt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lt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a:solidFill>
                  <a:schemeClr val="lt1"/>
                </a:solidFill>
                <a:latin typeface="Arial"/>
                <a:ea typeface="Arial"/>
                <a:cs typeface="Arial"/>
                <a:sym typeface="Arial"/>
              </a:rPr>
              <a:t>The FDOE allocates funds to the District.</a:t>
            </a:r>
            <a:endParaRPr sz="2400" b="0" i="0" u="none" strike="noStrike" cap="none">
              <a:solidFill>
                <a:schemeClr val="lt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lt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a:solidFill>
                <a:schemeClr val="lt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lt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chemeClr val="lt1"/>
                </a:solidFill>
                <a:latin typeface="Arial"/>
                <a:ea typeface="Arial"/>
                <a:cs typeface="Arial"/>
                <a:sym typeface="Arial"/>
              </a:rPr>
              <a:t>Title I schools spend the funds allocated based on formalized School Improvement Plans approved by District and FLDOE. </a:t>
            </a:r>
            <a:endParaRPr sz="2400" b="0" i="0" u="none" strike="noStrike" cap="none">
              <a:solidFill>
                <a:schemeClr val="lt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Our School implements a sch</a:t>
            </a:r>
            <a:r>
              <a:rPr lang="en-US" sz="2400">
                <a:solidFill>
                  <a:schemeClr val="lt1"/>
                </a:solidFill>
                <a:latin typeface="Trebuchet MS"/>
                <a:ea typeface="Trebuchet MS"/>
                <a:cs typeface="Trebuchet MS"/>
                <a:sym typeface="Trebuchet MS"/>
              </a:rPr>
              <a:t>ool wide </a:t>
            </a:r>
            <a:r>
              <a:rPr lang="en-US" sz="2400" b="0" i="0" u="none" strike="noStrike" cap="none">
                <a:solidFill>
                  <a:schemeClr val="lt1"/>
                </a:solidFill>
                <a:latin typeface="Trebuchet MS"/>
                <a:ea typeface="Trebuchet MS"/>
                <a:cs typeface="Trebuchet MS"/>
                <a:sym typeface="Trebuchet MS"/>
              </a:rPr>
              <a:t> program. </a:t>
            </a:r>
            <a:endParaRPr sz="1800" b="0" i="0" u="none" strike="noStrike" cap="none">
              <a:solidFill>
                <a:schemeClr val="lt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457200" y="152400"/>
            <a:ext cx="84201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Calibri"/>
              <a:buNone/>
            </a:pPr>
            <a:r>
              <a:rPr lang="en-US" sz="3600" b="1">
                <a:solidFill>
                  <a:schemeClr val="dk1"/>
                </a:solidFill>
                <a:latin typeface="Calibri"/>
                <a:ea typeface="Calibri"/>
                <a:cs typeface="Calibri"/>
                <a:sym typeface="Calibri"/>
              </a:rPr>
              <a:t>Title I Funds Provide Supplemental </a:t>
            </a:r>
            <a:endParaRPr sz="36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lt1"/>
              </a:buClr>
              <a:buSzPts val="3600"/>
              <a:buFont typeface="Calibri"/>
              <a:buNone/>
            </a:pPr>
            <a:r>
              <a:rPr lang="en-US" sz="3600" b="1">
                <a:solidFill>
                  <a:schemeClr val="dk1"/>
                </a:solidFill>
                <a:latin typeface="Calibri"/>
                <a:ea typeface="Calibri"/>
                <a:cs typeface="Calibri"/>
                <a:sym typeface="Calibri"/>
              </a:rPr>
              <a:t>Support</a:t>
            </a:r>
            <a:endParaRPr sz="3600" b="1">
              <a:solidFill>
                <a:schemeClr val="dk1"/>
              </a:solidFill>
              <a:latin typeface="Calibri"/>
              <a:ea typeface="Calibri"/>
              <a:cs typeface="Calibri"/>
              <a:sym typeface="Calibri"/>
            </a:endParaRPr>
          </a:p>
        </p:txBody>
      </p:sp>
      <p:sp>
        <p:nvSpPr>
          <p:cNvPr id="181" name="Google Shape;181;p5"/>
          <p:cNvSpPr txBox="1"/>
          <p:nvPr/>
        </p:nvSpPr>
        <p:spPr>
          <a:xfrm>
            <a:off x="457200" y="1342950"/>
            <a:ext cx="8420100" cy="5210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2"/>
              </a:buClr>
              <a:buSzPts val="1800"/>
              <a:buFont typeface="Calibri"/>
              <a:buNone/>
            </a:pPr>
            <a:r>
              <a:rPr lang="en-US" sz="1800" b="0" i="0" u="none" strike="noStrike" cap="none">
                <a:solidFill>
                  <a:schemeClr val="lt1"/>
                </a:solidFill>
                <a:latin typeface="Trebuchet MS"/>
                <a:ea typeface="Trebuchet MS"/>
                <a:cs typeface="Trebuchet MS"/>
                <a:sym typeface="Trebuchet MS"/>
              </a:rPr>
              <a:t> Our School’s Title I funds provide the following supplemental support:</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Additional Personnel to support our students and teachers</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Additional classroom materials and equipment</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Technology</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Supplemental web-based programs</a:t>
            </a:r>
            <a:endParaRPr sz="1800" b="0" i="0" u="none" strike="noStrike" cap="none">
              <a:solidFill>
                <a:schemeClr val="lt1"/>
              </a:solidFill>
              <a:latin typeface="Trebuchet MS"/>
              <a:ea typeface="Trebuchet MS"/>
              <a:cs typeface="Trebuchet MS"/>
              <a:sym typeface="Trebuchet MS"/>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Supplemental curriculum</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Small group intervention</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After school tutoring</a:t>
            </a:r>
            <a:endParaRPr sz="1800" b="0" i="0" u="none" strike="noStrike" cap="none">
              <a:solidFill>
                <a:schemeClr val="lt1"/>
              </a:solidFill>
              <a:latin typeface="Century Gothic"/>
              <a:ea typeface="Century Gothic"/>
              <a:cs typeface="Century Gothic"/>
              <a:sym typeface="Century Gothic"/>
            </a:endParaRPr>
          </a:p>
          <a:p>
            <a:pPr marL="759143"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Additional Professional Development</a:t>
            </a:r>
            <a:endParaRPr sz="1800" b="0" i="0" u="none" strike="noStrike" cap="none">
              <a:solidFill>
                <a:schemeClr val="lt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1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1800" b="0" i="0" u="none" strike="noStrike" cap="none">
                <a:solidFill>
                  <a:schemeClr val="lt1"/>
                </a:solidFill>
                <a:latin typeface="Trebuchet MS"/>
                <a:ea typeface="Trebuchet MS"/>
                <a:cs typeface="Trebuchet MS"/>
                <a:sym typeface="Trebuchet MS"/>
              </a:rPr>
              <a:t> Title I funds also provide for Parent-Family Engagement activities and trainings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Clr>
                <a:schemeClr val="dk2"/>
              </a:buClr>
              <a:buSzPts val="1800"/>
              <a:buFont typeface="Calibri"/>
              <a:buNone/>
            </a:pPr>
            <a:r>
              <a:rPr lang="en-US" sz="1800" b="0" i="0" u="none" strike="noStrike" cap="none">
                <a:solidFill>
                  <a:schemeClr val="lt1"/>
                </a:solidFill>
                <a:latin typeface="Trebuchet MS"/>
                <a:ea typeface="Trebuchet MS"/>
                <a:cs typeface="Trebuchet MS"/>
                <a:sym typeface="Trebuchet MS"/>
              </a:rPr>
              <a:t> throughout the year as well as:</a:t>
            </a:r>
            <a:endParaRPr sz="1800" b="0" i="0" u="none" strike="noStrike" cap="none">
              <a:solidFill>
                <a:schemeClr val="lt1"/>
              </a:solidFill>
              <a:latin typeface="Century Gothic"/>
              <a:ea typeface="Century Gothic"/>
              <a:cs typeface="Century Gothic"/>
              <a:sym typeface="Century Gothic"/>
            </a:endParaRPr>
          </a:p>
          <a:p>
            <a:pPr marL="914400"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Resources in our Parent &amp; Family Resource Area</a:t>
            </a:r>
            <a:endParaRPr sz="1800" b="0" i="0" u="none" strike="noStrike" cap="none">
              <a:solidFill>
                <a:schemeClr val="lt1"/>
              </a:solidFill>
              <a:latin typeface="Century Gothic"/>
              <a:ea typeface="Century Gothic"/>
              <a:cs typeface="Century Gothic"/>
              <a:sym typeface="Century Gothic"/>
            </a:endParaRPr>
          </a:p>
          <a:p>
            <a:pPr marL="914400" marR="0" lvl="1" indent="-457200" algn="l" rtl="0">
              <a:lnSpc>
                <a:spcPct val="100000"/>
              </a:lnSpc>
              <a:spcBef>
                <a:spcPts val="360"/>
              </a:spcBef>
              <a:spcAft>
                <a:spcPts val="0"/>
              </a:spcAft>
              <a:buClr>
                <a:schemeClr val="dk2"/>
              </a:buClr>
              <a:buSzPts val="1800"/>
              <a:buFont typeface="Arial"/>
              <a:buChar char="•"/>
            </a:pPr>
            <a:r>
              <a:rPr lang="en-US" sz="1800" b="0" i="0" u="none" strike="noStrike" cap="none">
                <a:solidFill>
                  <a:schemeClr val="lt1"/>
                </a:solidFill>
                <a:latin typeface="Trebuchet MS"/>
                <a:ea typeface="Trebuchet MS"/>
                <a:cs typeface="Trebuchet MS"/>
                <a:sym typeface="Trebuchet MS"/>
              </a:rPr>
              <a:t>Student Planners and/or Home-School Communication Folders</a:t>
            </a: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304799" y="533400"/>
            <a:ext cx="8829675"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88" name="Google Shape;188;p6"/>
          <p:cNvSpPr txBox="1"/>
          <p:nvPr/>
        </p:nvSpPr>
        <p:spPr>
          <a:xfrm>
            <a:off x="304800" y="1524000"/>
            <a:ext cx="8686800" cy="4953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Trebuchet MS"/>
              <a:buChar char="•"/>
            </a:pPr>
            <a:r>
              <a:rPr lang="en-US" sz="2400" b="0" i="0" u="none" strike="noStrike" cap="none">
                <a:solidFill>
                  <a:schemeClr val="lt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lt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200" b="0" i="0" u="none" strike="noStrike" cap="none">
                <a:solidFill>
                  <a:schemeClr val="lt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200" b="0" i="0" u="none" strike="noStrike" cap="none">
              <a:solidFill>
                <a:schemeClr val="lt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200" b="0" i="0" u="none" strike="noStrike" cap="none">
                <a:solidFill>
                  <a:schemeClr val="lt1"/>
                </a:solidFill>
                <a:latin typeface="Trebuchet MS"/>
                <a:ea typeface="Trebuchet MS"/>
                <a:cs typeface="Trebuchet MS"/>
                <a:sym typeface="Trebuchet MS"/>
              </a:rPr>
              <a:t>Parent input meetings for the development of the Home-School Compact and the school’s Parent-Family Engagement Plan</a:t>
            </a:r>
            <a:endParaRPr sz="2200" b="0" i="0" u="none" strike="noStrike" cap="none">
              <a:solidFill>
                <a:schemeClr val="lt1"/>
              </a:solidFill>
              <a:latin typeface="Century Gothic"/>
              <a:ea typeface="Century Gothic"/>
              <a:cs typeface="Century Gothic"/>
              <a:sym typeface="Century Gothic"/>
            </a:endParaRPr>
          </a:p>
          <a:p>
            <a:pPr marL="742950" marR="0" lvl="1" indent="-285750" algn="l" rtl="0">
              <a:lnSpc>
                <a:spcPct val="100000"/>
              </a:lnSpc>
              <a:spcBef>
                <a:spcPts val="400"/>
              </a:spcBef>
              <a:spcAft>
                <a:spcPts val="0"/>
              </a:spcAft>
              <a:buClr>
                <a:schemeClr val="dk2"/>
              </a:buClr>
              <a:buSzPts val="2000"/>
              <a:buFont typeface="Noto Sans Symbols"/>
              <a:buChar char="❖"/>
            </a:pPr>
            <a:r>
              <a:rPr lang="en-US" sz="2200" b="0" i="0" u="none" strike="noStrike" cap="none">
                <a:solidFill>
                  <a:schemeClr val="lt1"/>
                </a:solidFill>
                <a:latin typeface="Trebuchet MS"/>
                <a:ea typeface="Trebuchet MS"/>
                <a:cs typeface="Trebuchet MS"/>
                <a:sym typeface="Trebuchet MS"/>
              </a:rPr>
              <a:t>Input Evaluations of Parent-Family Engagement activities and trainings</a:t>
            </a:r>
            <a:endParaRPr sz="22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title"/>
          </p:nvPr>
        </p:nvSpPr>
        <p:spPr>
          <a:xfrm>
            <a:off x="381000" y="2286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94" name="Google Shape;194;p7"/>
          <p:cNvSpPr txBox="1"/>
          <p:nvPr/>
        </p:nvSpPr>
        <p:spPr>
          <a:xfrm>
            <a:off x="262467" y="1676400"/>
            <a:ext cx="8382000" cy="434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Noto Sans Symbols"/>
              <a:buNone/>
            </a:pPr>
            <a:r>
              <a:rPr lang="en-US" sz="2400" b="0" i="0" u="none" strike="noStrike" cap="none">
                <a:solidFill>
                  <a:schemeClr val="lt1"/>
                </a:solidFill>
                <a:latin typeface="Trebuchet MS"/>
                <a:ea typeface="Trebuchet MS"/>
                <a:cs typeface="Trebuchet MS"/>
                <a:sym typeface="Trebuchet MS"/>
              </a:rPr>
              <a:t>The Title I Budgets, including Part A Basic and Parent &amp; Family Engagement must be discussed with parents and documented by minutes from this Title I Annual Parent Meeting.</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rgbClr val="03042B"/>
              </a:buClr>
              <a:buSzPts val="2400"/>
              <a:buFont typeface="Noto Sans Symbols"/>
              <a:buNone/>
            </a:pPr>
            <a:endParaRPr sz="2400" b="0" i="0" u="none" strike="noStrike" cap="none">
              <a:solidFill>
                <a:schemeClr val="lt1"/>
              </a:solidFill>
              <a:latin typeface="Trebuchet MS"/>
              <a:ea typeface="Trebuchet MS"/>
              <a:cs typeface="Trebuchet MS"/>
              <a:sym typeface="Trebuchet MS"/>
            </a:endParaRPr>
          </a:p>
          <a:p>
            <a:pPr marL="342900" marR="0" lvl="0" indent="-342900" algn="l" rtl="0">
              <a:lnSpc>
                <a:spcPct val="100000"/>
              </a:lnSpc>
              <a:spcBef>
                <a:spcPts val="480"/>
              </a:spcBef>
              <a:spcAft>
                <a:spcPts val="0"/>
              </a:spcAft>
              <a:buClr>
                <a:schemeClr val="dk1"/>
              </a:buClr>
              <a:buSzPts val="2400"/>
              <a:buFont typeface="Noto Sans Symbols"/>
              <a:buNone/>
            </a:pPr>
            <a:r>
              <a:rPr lang="en-US" sz="2400" b="0" i="0" u="none" strike="noStrike" cap="none">
                <a:solidFill>
                  <a:schemeClr val="lt1"/>
                </a:solidFill>
                <a:latin typeface="Trebuchet MS"/>
                <a:ea typeface="Trebuchet MS"/>
                <a:cs typeface="Trebuchet MS"/>
                <a:sym typeface="Trebuchet MS"/>
              </a:rPr>
              <a:t>A copy of the school’s Title I Budgets (Part A Basic/PFE) must be in the Parent &amp; Family Resource Area Notebook located i</a:t>
            </a:r>
            <a:r>
              <a:rPr lang="en-US" sz="2400">
                <a:solidFill>
                  <a:schemeClr val="lt1"/>
                </a:solidFill>
                <a:latin typeface="Trebuchet MS"/>
                <a:ea typeface="Trebuchet MS"/>
                <a:cs typeface="Trebuchet MS"/>
                <a:sym typeface="Trebuchet MS"/>
              </a:rPr>
              <a:t>n Ms. Laura’s classroom in the Little School.</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0" name="Google Shape;200;p8"/>
          <p:cNvSpPr txBox="1"/>
          <p:nvPr/>
        </p:nvSpPr>
        <p:spPr>
          <a:xfrm>
            <a:off x="381000" y="1473200"/>
            <a:ext cx="8382000" cy="4927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2"/>
              </a:buClr>
              <a:buSzPts val="2400"/>
              <a:buFont typeface="Trebuchet MS"/>
              <a:buNone/>
            </a:pPr>
            <a:r>
              <a:rPr lang="en-US" sz="1800" b="0" i="0" u="none" strike="noStrike" cap="none">
                <a:solidFill>
                  <a:schemeClr val="lt1"/>
                </a:solidFill>
                <a:latin typeface="Trebuchet MS"/>
                <a:ea typeface="Trebuchet MS"/>
                <a:cs typeface="Trebuchet MS"/>
                <a:sym typeface="Trebuchet MS"/>
              </a:rPr>
              <a:t>Florida’s academic content standards establish high expectations for all students.</a:t>
            </a:r>
            <a:endParaRPr sz="18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chemeClr val="dk2"/>
              </a:buClr>
              <a:buSzPts val="2400"/>
              <a:buFont typeface="Trebuchet MS"/>
              <a:buNone/>
            </a:pPr>
            <a:endParaRPr sz="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480"/>
              </a:spcBef>
              <a:spcAft>
                <a:spcPts val="0"/>
              </a:spcAft>
              <a:buClr>
                <a:schemeClr val="dk2"/>
              </a:buClr>
              <a:buSzPts val="2400"/>
              <a:buFont typeface="Trebuchet MS"/>
              <a:buNone/>
            </a:pPr>
            <a:r>
              <a:rPr lang="en-US" sz="1800" b="0" i="0" u="none" strike="noStrike" cap="none">
                <a:solidFill>
                  <a:schemeClr val="lt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sz="1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480"/>
              </a:spcBef>
              <a:spcAft>
                <a:spcPts val="0"/>
              </a:spcAft>
              <a:buClr>
                <a:schemeClr val="dk2"/>
              </a:buClr>
              <a:buSzPts val="2400"/>
              <a:buFont typeface="Trebuchet MS"/>
              <a:buNone/>
            </a:pPr>
            <a:endParaRPr sz="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480"/>
              </a:spcBef>
              <a:spcAft>
                <a:spcPts val="0"/>
              </a:spcAft>
              <a:buClr>
                <a:schemeClr val="dk2"/>
              </a:buClr>
              <a:buSzPts val="2400"/>
              <a:buFont typeface="Trebuchet MS"/>
              <a:buNone/>
            </a:pPr>
            <a:r>
              <a:rPr lang="en-US" sz="1800" b="0" i="0" u="none" strike="noStrike" cap="none">
                <a:solidFill>
                  <a:schemeClr val="lt1"/>
                </a:solidFill>
                <a:latin typeface="Trebuchet MS"/>
                <a:ea typeface="Trebuchet MS"/>
                <a:cs typeface="Trebuchet MS"/>
                <a:sym typeface="Trebuchet MS"/>
              </a:rPr>
              <a:t>Grades K-2 are currently implementing the B.E.S.T. Standards and paving the way for grades 3-5 B.E.S.T. Standards implementation in 2022-2023.  </a:t>
            </a:r>
            <a:endParaRPr sz="1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140"/>
              </a:spcBef>
              <a:spcAft>
                <a:spcPts val="0"/>
              </a:spcAft>
              <a:buClr>
                <a:schemeClr val="dk2"/>
              </a:buClr>
              <a:buSzPts val="700"/>
              <a:buFont typeface="Trebuchet MS"/>
              <a:buNone/>
            </a:pPr>
            <a:endParaRPr sz="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480"/>
              </a:spcBef>
              <a:spcAft>
                <a:spcPts val="0"/>
              </a:spcAft>
              <a:buClr>
                <a:schemeClr val="dk2"/>
              </a:buClr>
              <a:buSzPts val="2400"/>
              <a:buFont typeface="Trebuchet MS"/>
              <a:buNone/>
            </a:pPr>
            <a:r>
              <a:rPr lang="en-US" sz="1800" b="0" i="0" u="none" strike="noStrike" cap="none">
                <a:solidFill>
                  <a:schemeClr val="lt1"/>
                </a:solidFill>
                <a:latin typeface="Trebuchet MS"/>
                <a:ea typeface="Trebuchet MS"/>
                <a:cs typeface="Trebuchet MS"/>
                <a:sym typeface="Trebuchet MS"/>
              </a:rPr>
              <a:t>Information located at: </a:t>
            </a:r>
            <a:r>
              <a:rPr lang="en-US" sz="1800" b="0" i="0" u="sng" strike="noStrike" cap="none">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www.fldoe.org/bii/curriculum/sss/</a:t>
            </a:r>
            <a:r>
              <a:rPr lang="en-US" sz="1800" b="0" i="0" u="none" strike="noStrike" cap="none">
                <a:solidFill>
                  <a:schemeClr val="dk1"/>
                </a:solidFill>
                <a:latin typeface="Trebuchet MS"/>
                <a:ea typeface="Trebuchet MS"/>
                <a:cs typeface="Trebuchet MS"/>
                <a:sym typeface="Trebuchet MS"/>
              </a:rPr>
              <a:t> </a:t>
            </a:r>
            <a:endParaRPr sz="1800" b="0" i="0" u="none" strike="noStrike" cap="none">
              <a:solidFill>
                <a:schemeClr val="dk1"/>
              </a:solidFill>
              <a:latin typeface="Century Gothic"/>
              <a:ea typeface="Century Gothic"/>
              <a:cs typeface="Century Gothic"/>
              <a:sym typeface="Century Gothic"/>
            </a:endParaRPr>
          </a:p>
        </p:txBody>
      </p:sp>
      <p:pic>
        <p:nvPicPr>
          <p:cNvPr id="201" name="Google Shape;201;p8"/>
          <p:cNvPicPr preferRelativeResize="0"/>
          <p:nvPr/>
        </p:nvPicPr>
        <p:blipFill rotWithShape="1">
          <a:blip r:embed="rId4">
            <a:alphaModFix/>
          </a:blip>
          <a:srcRect/>
          <a:stretch/>
        </p:blipFill>
        <p:spPr>
          <a:xfrm>
            <a:off x="1727200" y="4828859"/>
            <a:ext cx="5689599"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207" name="Google Shape;207;p9"/>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rebuchet MS"/>
              <a:buNone/>
            </a:pPr>
            <a:r>
              <a:rPr lang="en-US" sz="3200" b="0" i="0" u="none" strike="noStrike" cap="none">
                <a:solidFill>
                  <a:schemeClr val="lt1"/>
                </a:solidFill>
                <a:latin typeface="Trebuchet MS"/>
                <a:ea typeface="Trebuchet MS"/>
                <a:cs typeface="Trebuchet MS"/>
                <a:sym typeface="Trebuchet MS"/>
              </a:rPr>
              <a:t>The Florida Standards form the framework for student knowledge in:</a:t>
            </a:r>
            <a:endParaRPr sz="32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800" b="0" i="0" u="none" strike="noStrike" cap="none">
                <a:solidFill>
                  <a:schemeClr val="lt1"/>
                </a:solidFill>
                <a:latin typeface="Trebuchet MS"/>
                <a:ea typeface="Trebuchet MS"/>
                <a:cs typeface="Trebuchet MS"/>
                <a:sym typeface="Trebuchet MS"/>
              </a:rPr>
              <a:t>English Language Arts (ELA)</a:t>
            </a:r>
            <a:endParaRPr sz="2800" b="0" i="0" u="none" strike="noStrike" cap="none">
              <a:solidFill>
                <a:schemeClr val="lt1"/>
              </a:solidFill>
              <a:latin typeface="Century Gothic"/>
              <a:ea typeface="Century Gothic"/>
              <a:cs typeface="Century Gothic"/>
              <a:sym typeface="Century Gothic"/>
            </a:endParaRPr>
          </a:p>
          <a:p>
            <a:pPr marL="644843" marR="0" lvl="1" indent="-342900" algn="l" rtl="0">
              <a:lnSpc>
                <a:spcPct val="100000"/>
              </a:lnSpc>
              <a:spcBef>
                <a:spcPts val="480"/>
              </a:spcBef>
              <a:spcAft>
                <a:spcPts val="0"/>
              </a:spcAft>
              <a:buClr>
                <a:schemeClr val="dk2"/>
              </a:buClr>
              <a:buSzPts val="2400"/>
              <a:buFont typeface="Noto Sans Symbols"/>
              <a:buChar char="❖"/>
            </a:pPr>
            <a:r>
              <a:rPr lang="en-US" sz="2800" b="0" i="0" u="none" strike="noStrike" cap="none">
                <a:solidFill>
                  <a:schemeClr val="lt1"/>
                </a:solidFill>
                <a:latin typeface="Trebuchet MS"/>
                <a:ea typeface="Trebuchet MS"/>
                <a:cs typeface="Trebuchet MS"/>
                <a:sym typeface="Trebuchet MS"/>
              </a:rPr>
              <a:t>Reading/Writing/Speaking &amp; Listening/Language</a:t>
            </a:r>
            <a:endParaRPr sz="2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800" b="0" i="0" u="none" strike="noStrike" cap="none">
                <a:solidFill>
                  <a:schemeClr val="lt1"/>
                </a:solidFill>
                <a:latin typeface="Trebuchet MS"/>
                <a:ea typeface="Trebuchet MS"/>
                <a:cs typeface="Trebuchet MS"/>
                <a:sym typeface="Trebuchet MS"/>
              </a:rPr>
              <a:t>Mathematics</a:t>
            </a:r>
            <a:endParaRPr sz="2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800" b="0" i="0" u="none" strike="noStrike" cap="none">
                <a:solidFill>
                  <a:schemeClr val="lt1"/>
                </a:solidFill>
                <a:latin typeface="Trebuchet MS"/>
                <a:ea typeface="Trebuchet MS"/>
                <a:cs typeface="Trebuchet MS"/>
                <a:sym typeface="Trebuchet MS"/>
              </a:rPr>
              <a:t>Literacy in Social Studies</a:t>
            </a:r>
            <a:endParaRPr sz="2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800" b="0" i="0" u="none" strike="noStrike" cap="none">
                <a:solidFill>
                  <a:schemeClr val="lt1"/>
                </a:solidFill>
                <a:latin typeface="Trebuchet MS"/>
                <a:ea typeface="Trebuchet MS"/>
                <a:cs typeface="Trebuchet MS"/>
                <a:sym typeface="Trebuchet MS"/>
              </a:rPr>
              <a:t>Science</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2"/>
              </a:buClr>
              <a:buSzPts val="2400"/>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1800"/>
              <a:buFont typeface="Arial"/>
              <a:buNone/>
            </a:pPr>
            <a:r>
              <a:rPr lang="en-US" sz="1800" b="0" i="0" u="sng" strike="noStrike" cap="none">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https://www.cpalms.org/Public/search/Standard</a:t>
            </a:r>
            <a:endParaRPr sz="1800" b="0" i="0" u="none" strike="noStrike" cap="none">
              <a:solidFill>
                <a:schemeClr val="dk1"/>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208" name="Google Shape;208;p9" descr="MCj04123980000[1]"/>
          <p:cNvPicPr preferRelativeResize="0"/>
          <p:nvPr/>
        </p:nvPicPr>
        <p:blipFill rotWithShape="1">
          <a:blip r:embed="rId4">
            <a:alphaModFix/>
          </a:blip>
          <a:srcRect/>
          <a:stretch/>
        </p:blipFill>
        <p:spPr>
          <a:xfrm>
            <a:off x="6417734" y="4648200"/>
            <a:ext cx="2122487" cy="1868531"/>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1229</Words>
  <Application>Microsoft Office PowerPoint</Application>
  <PresentationFormat>On-screen Show (4:3)</PresentationFormat>
  <Paragraphs>225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Noto Sans Symbols</vt:lpstr>
      <vt:lpstr>Calibri</vt:lpstr>
      <vt:lpstr>Comic Sans MS</vt:lpstr>
      <vt:lpstr>Century Gothic</vt:lpstr>
      <vt:lpstr>Trebuchet MS</vt:lpstr>
      <vt:lpstr>Arial</vt:lpstr>
      <vt:lpstr>Ion</vt:lpstr>
      <vt:lpstr>PowerPoint Presentation</vt:lpstr>
      <vt:lpstr>Agenda</vt:lpstr>
      <vt:lpstr>What is Title I?</vt:lpstr>
      <vt:lpstr>How Title I Works?</vt:lpstr>
      <vt:lpstr>Title I Funds Provide Supplemental  Support</vt:lpstr>
      <vt:lpstr>Who decides how funds are used?</vt:lpstr>
      <vt:lpstr>Where can I find a copy of the   Title I Budgets?</vt:lpstr>
      <vt:lpstr>Educational Standards</vt:lpstr>
      <vt:lpstr>School’s Curriculum</vt:lpstr>
      <vt:lpstr>Measuring student success through District  Progress Monitoring</vt:lpstr>
      <vt:lpstr>Florida Standards Assessment</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Teacher</cp:lastModifiedBy>
  <cp:revision>1</cp:revision>
  <dcterms:created xsi:type="dcterms:W3CDTF">2016-08-28T16:35:15Z</dcterms:created>
  <dcterms:modified xsi:type="dcterms:W3CDTF">2021-10-13T20:05:06Z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TC010875731033</vt:lpwstr>
  </property>
  <property fmtid="{D5CDD505-2E9C-101B-9397-08002B2CF9AE}" pid="3" name="ContentTypeId">
    <vt:lpwstr>0x010100F971030A36652744A0D1EE81C0558302</vt:lpwstr>
  </property>
</Properties>
</file>